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8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CCEC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Style moye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12" autoAdjust="0"/>
    <p:restoredTop sz="95232" autoAdjust="0"/>
  </p:normalViewPr>
  <p:slideViewPr>
    <p:cSldViewPr snapToGrid="0" snapToObjects="1">
      <p:cViewPr varScale="1">
        <p:scale>
          <a:sx n="111" d="100"/>
          <a:sy n="111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79A59C-ED4B-4738-9C71-99E111C2F59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5468A13-AA98-40D8-BA09-AEE379F9F0A9}">
      <dgm:prSet phldrT="[Texte]"/>
      <dgm:spPr/>
      <dgm:t>
        <a:bodyPr/>
        <a:lstStyle/>
        <a:p>
          <a:r>
            <a:rPr lang="fr-FR" dirty="0"/>
            <a:t>Programmes de bien-être pour le personnel : groupe de soutien, activités pour réduire le stress, formations pour apprendre à renforcer des solutions intérieures</a:t>
          </a:r>
        </a:p>
      </dgm:t>
    </dgm:pt>
    <dgm:pt modelId="{1E258129-80DB-4C4F-81F5-B4C5C2AA9870}" type="parTrans" cxnId="{3D5CD087-3E54-4628-9789-0237DD6D5FE1}">
      <dgm:prSet/>
      <dgm:spPr/>
      <dgm:t>
        <a:bodyPr/>
        <a:lstStyle/>
        <a:p>
          <a:endParaRPr lang="fr-FR"/>
        </a:p>
      </dgm:t>
    </dgm:pt>
    <dgm:pt modelId="{6672CC72-0CF7-4FAF-9E83-54F45B4FF4E3}" type="sibTrans" cxnId="{3D5CD087-3E54-4628-9789-0237DD6D5FE1}">
      <dgm:prSet/>
      <dgm:spPr/>
      <dgm:t>
        <a:bodyPr/>
        <a:lstStyle/>
        <a:p>
          <a:endParaRPr lang="fr-FR"/>
        </a:p>
      </dgm:t>
    </dgm:pt>
    <dgm:pt modelId="{B875BCD1-CA6C-47A0-A7BF-85CFDC553338}">
      <dgm:prSet/>
      <dgm:spPr/>
      <dgm:t>
        <a:bodyPr/>
        <a:lstStyle/>
        <a:p>
          <a:r>
            <a:rPr lang="fr-FR" dirty="0"/>
            <a:t>Améliorer les conditions de travail et donner de la reconnaissance </a:t>
          </a:r>
        </a:p>
      </dgm:t>
    </dgm:pt>
    <dgm:pt modelId="{EF662790-AB07-4666-976B-A434F7F04335}" type="parTrans" cxnId="{4EDE8601-6125-4C7C-BA78-AECECFF32690}">
      <dgm:prSet/>
      <dgm:spPr/>
      <dgm:t>
        <a:bodyPr/>
        <a:lstStyle/>
        <a:p>
          <a:endParaRPr lang="fr-FR"/>
        </a:p>
      </dgm:t>
    </dgm:pt>
    <dgm:pt modelId="{65061A7C-F522-4057-814D-63A48B80A717}" type="sibTrans" cxnId="{4EDE8601-6125-4C7C-BA78-AECECFF32690}">
      <dgm:prSet/>
      <dgm:spPr/>
      <dgm:t>
        <a:bodyPr/>
        <a:lstStyle/>
        <a:p>
          <a:endParaRPr lang="fr-FR"/>
        </a:p>
      </dgm:t>
    </dgm:pt>
    <dgm:pt modelId="{50704C12-2701-4A81-AD07-C714F2ED84AE}">
      <dgm:prSet/>
      <dgm:spPr/>
      <dgm:t>
        <a:bodyPr/>
        <a:lstStyle/>
        <a:p>
          <a:r>
            <a:rPr lang="fr-FR" dirty="0"/>
            <a:t>Apprendre à détecter les signes précoces de BO et les problèmes de santé mentale</a:t>
          </a:r>
        </a:p>
      </dgm:t>
    </dgm:pt>
    <dgm:pt modelId="{338642BB-48E7-4C7F-B911-53A358E7961C}" type="parTrans" cxnId="{FA6CAB78-503E-4CC6-BBE4-722153A22DDF}">
      <dgm:prSet/>
      <dgm:spPr/>
      <dgm:t>
        <a:bodyPr/>
        <a:lstStyle/>
        <a:p>
          <a:endParaRPr lang="fr-FR"/>
        </a:p>
      </dgm:t>
    </dgm:pt>
    <dgm:pt modelId="{CB6D5A73-ACF8-4235-B3BC-91440DCBE2C1}" type="sibTrans" cxnId="{FA6CAB78-503E-4CC6-BBE4-722153A22DDF}">
      <dgm:prSet/>
      <dgm:spPr/>
      <dgm:t>
        <a:bodyPr/>
        <a:lstStyle/>
        <a:p>
          <a:endParaRPr lang="fr-FR"/>
        </a:p>
      </dgm:t>
    </dgm:pt>
    <dgm:pt modelId="{29C47530-835C-43A4-A03A-F98FEEE46B79}">
      <dgm:prSet/>
      <dgm:spPr/>
      <dgm:t>
        <a:bodyPr/>
        <a:lstStyle/>
        <a:p>
          <a:r>
            <a:rPr lang="fr-FR"/>
            <a:t>Renforcer </a:t>
          </a:r>
          <a:r>
            <a:rPr lang="fr-FR" dirty="0"/>
            <a:t>le recrutement et fidéliser les employés.</a:t>
          </a:r>
          <a:endParaRPr lang="fr-FR" dirty="0">
            <a:latin typeface="Times New Roman"/>
            <a:ea typeface="Times New Roman"/>
            <a:cs typeface="Times New Roman"/>
            <a:sym typeface="Times New Roman"/>
          </a:endParaRPr>
        </a:p>
      </dgm:t>
    </dgm:pt>
    <dgm:pt modelId="{E3441FDC-A769-41D0-A519-9B207D3269BA}" type="parTrans" cxnId="{60E41F2A-0CAA-4988-8172-FA010B8F7079}">
      <dgm:prSet/>
      <dgm:spPr/>
      <dgm:t>
        <a:bodyPr/>
        <a:lstStyle/>
        <a:p>
          <a:endParaRPr lang="fr-FR"/>
        </a:p>
      </dgm:t>
    </dgm:pt>
    <dgm:pt modelId="{7B2A3636-03EF-4112-8D88-F798806D8BF7}" type="sibTrans" cxnId="{60E41F2A-0CAA-4988-8172-FA010B8F7079}">
      <dgm:prSet/>
      <dgm:spPr/>
      <dgm:t>
        <a:bodyPr/>
        <a:lstStyle/>
        <a:p>
          <a:endParaRPr lang="fr-FR"/>
        </a:p>
      </dgm:t>
    </dgm:pt>
    <dgm:pt modelId="{2CAA71AC-C4ED-4228-8FB3-E8DD8E538A83}" type="pres">
      <dgm:prSet presAssocID="{A579A59C-ED4B-4738-9C71-99E111C2F59B}" presName="linear" presStyleCnt="0">
        <dgm:presLayoutVars>
          <dgm:animLvl val="lvl"/>
          <dgm:resizeHandles val="exact"/>
        </dgm:presLayoutVars>
      </dgm:prSet>
      <dgm:spPr/>
    </dgm:pt>
    <dgm:pt modelId="{35C0C401-4032-431D-B673-07F625FF0BB6}" type="pres">
      <dgm:prSet presAssocID="{25468A13-AA98-40D8-BA09-AEE379F9F0A9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B7D87CA-B90D-4D95-9427-C10887BC9C55}" type="pres">
      <dgm:prSet presAssocID="{6672CC72-0CF7-4FAF-9E83-54F45B4FF4E3}" presName="spacer" presStyleCnt="0"/>
      <dgm:spPr/>
    </dgm:pt>
    <dgm:pt modelId="{9905CC41-7BDA-449F-BAEC-74B9AFA7E50D}" type="pres">
      <dgm:prSet presAssocID="{B875BCD1-CA6C-47A0-A7BF-85CFDC55333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92E0E57B-BE17-4D4D-A9BF-03641850EBE3}" type="pres">
      <dgm:prSet presAssocID="{65061A7C-F522-4057-814D-63A48B80A717}" presName="spacer" presStyleCnt="0"/>
      <dgm:spPr/>
    </dgm:pt>
    <dgm:pt modelId="{1179349A-8DAD-43E2-8C91-C354F6F6F019}" type="pres">
      <dgm:prSet presAssocID="{50704C12-2701-4A81-AD07-C714F2ED84A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D806EC1-6E8D-4453-B474-FBF4C3F72B20}" type="pres">
      <dgm:prSet presAssocID="{CB6D5A73-ACF8-4235-B3BC-91440DCBE2C1}" presName="spacer" presStyleCnt="0"/>
      <dgm:spPr/>
    </dgm:pt>
    <dgm:pt modelId="{D8D89209-0199-454C-A958-C5808116B919}" type="pres">
      <dgm:prSet presAssocID="{29C47530-835C-43A4-A03A-F98FEEE46B79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4EDE8601-6125-4C7C-BA78-AECECFF32690}" srcId="{A579A59C-ED4B-4738-9C71-99E111C2F59B}" destId="{B875BCD1-CA6C-47A0-A7BF-85CFDC553338}" srcOrd="1" destOrd="0" parTransId="{EF662790-AB07-4666-976B-A434F7F04335}" sibTransId="{65061A7C-F522-4057-814D-63A48B80A717}"/>
    <dgm:cxn modelId="{67951B25-70BA-44D9-BFA9-3A02DDE8E59E}" type="presOf" srcId="{50704C12-2701-4A81-AD07-C714F2ED84AE}" destId="{1179349A-8DAD-43E2-8C91-C354F6F6F019}" srcOrd="0" destOrd="0" presId="urn:microsoft.com/office/officeart/2005/8/layout/vList2"/>
    <dgm:cxn modelId="{60E41F2A-0CAA-4988-8172-FA010B8F7079}" srcId="{A579A59C-ED4B-4738-9C71-99E111C2F59B}" destId="{29C47530-835C-43A4-A03A-F98FEEE46B79}" srcOrd="3" destOrd="0" parTransId="{E3441FDC-A769-41D0-A519-9B207D3269BA}" sibTransId="{7B2A3636-03EF-4112-8D88-F798806D8BF7}"/>
    <dgm:cxn modelId="{671E4C2E-7225-4DAE-85A0-305FB0BAED90}" type="presOf" srcId="{29C47530-835C-43A4-A03A-F98FEEE46B79}" destId="{D8D89209-0199-454C-A958-C5808116B919}" srcOrd="0" destOrd="0" presId="urn:microsoft.com/office/officeart/2005/8/layout/vList2"/>
    <dgm:cxn modelId="{052A8835-FACF-419F-978F-ED515DA0244D}" type="presOf" srcId="{25468A13-AA98-40D8-BA09-AEE379F9F0A9}" destId="{35C0C401-4032-431D-B673-07F625FF0BB6}" srcOrd="0" destOrd="0" presId="urn:microsoft.com/office/officeart/2005/8/layout/vList2"/>
    <dgm:cxn modelId="{0800C24D-1704-4AB7-A9FC-7D340D6F536E}" type="presOf" srcId="{A579A59C-ED4B-4738-9C71-99E111C2F59B}" destId="{2CAA71AC-C4ED-4228-8FB3-E8DD8E538A83}" srcOrd="0" destOrd="0" presId="urn:microsoft.com/office/officeart/2005/8/layout/vList2"/>
    <dgm:cxn modelId="{FA6CAB78-503E-4CC6-BBE4-722153A22DDF}" srcId="{A579A59C-ED4B-4738-9C71-99E111C2F59B}" destId="{50704C12-2701-4A81-AD07-C714F2ED84AE}" srcOrd="2" destOrd="0" parTransId="{338642BB-48E7-4C7F-B911-53A358E7961C}" sibTransId="{CB6D5A73-ACF8-4235-B3BC-91440DCBE2C1}"/>
    <dgm:cxn modelId="{3D5CD087-3E54-4628-9789-0237DD6D5FE1}" srcId="{A579A59C-ED4B-4738-9C71-99E111C2F59B}" destId="{25468A13-AA98-40D8-BA09-AEE379F9F0A9}" srcOrd="0" destOrd="0" parTransId="{1E258129-80DB-4C4F-81F5-B4C5C2AA9870}" sibTransId="{6672CC72-0CF7-4FAF-9E83-54F45B4FF4E3}"/>
    <dgm:cxn modelId="{F203A1B9-168E-4768-A95C-D7EC4AD2E99E}" type="presOf" srcId="{B875BCD1-CA6C-47A0-A7BF-85CFDC553338}" destId="{9905CC41-7BDA-449F-BAEC-74B9AFA7E50D}" srcOrd="0" destOrd="0" presId="urn:microsoft.com/office/officeart/2005/8/layout/vList2"/>
    <dgm:cxn modelId="{C96EF51B-5421-448D-8072-083F57AF2010}" type="presParOf" srcId="{2CAA71AC-C4ED-4228-8FB3-E8DD8E538A83}" destId="{35C0C401-4032-431D-B673-07F625FF0BB6}" srcOrd="0" destOrd="0" presId="urn:microsoft.com/office/officeart/2005/8/layout/vList2"/>
    <dgm:cxn modelId="{8A77DB46-2E5F-4D94-8336-2CF0BCEF8275}" type="presParOf" srcId="{2CAA71AC-C4ED-4228-8FB3-E8DD8E538A83}" destId="{1B7D87CA-B90D-4D95-9427-C10887BC9C55}" srcOrd="1" destOrd="0" presId="urn:microsoft.com/office/officeart/2005/8/layout/vList2"/>
    <dgm:cxn modelId="{1B5A2771-B8B4-4AC5-BB3E-1870F826878D}" type="presParOf" srcId="{2CAA71AC-C4ED-4228-8FB3-E8DD8E538A83}" destId="{9905CC41-7BDA-449F-BAEC-74B9AFA7E50D}" srcOrd="2" destOrd="0" presId="urn:microsoft.com/office/officeart/2005/8/layout/vList2"/>
    <dgm:cxn modelId="{D6847317-AF8D-40BA-BBE1-B9B09C92A0D7}" type="presParOf" srcId="{2CAA71AC-C4ED-4228-8FB3-E8DD8E538A83}" destId="{92E0E57B-BE17-4D4D-A9BF-03641850EBE3}" srcOrd="3" destOrd="0" presId="urn:microsoft.com/office/officeart/2005/8/layout/vList2"/>
    <dgm:cxn modelId="{51E4A28E-49AB-4AC1-9C89-C4D5F448C8C5}" type="presParOf" srcId="{2CAA71AC-C4ED-4228-8FB3-E8DD8E538A83}" destId="{1179349A-8DAD-43E2-8C91-C354F6F6F019}" srcOrd="4" destOrd="0" presId="urn:microsoft.com/office/officeart/2005/8/layout/vList2"/>
    <dgm:cxn modelId="{C2A43CC6-475B-48B7-8DA7-5586848FF98F}" type="presParOf" srcId="{2CAA71AC-C4ED-4228-8FB3-E8DD8E538A83}" destId="{7D806EC1-6E8D-4453-B474-FBF4C3F72B20}" srcOrd="5" destOrd="0" presId="urn:microsoft.com/office/officeart/2005/8/layout/vList2"/>
    <dgm:cxn modelId="{FA185204-995C-4F3A-AA88-2069FAC759D3}" type="presParOf" srcId="{2CAA71AC-C4ED-4228-8FB3-E8DD8E538A83}" destId="{D8D89209-0199-454C-A958-C5808116B91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C0C401-4032-431D-B673-07F625FF0BB6}">
      <dsp:nvSpPr>
        <dsp:cNvPr id="0" name=""/>
        <dsp:cNvSpPr/>
      </dsp:nvSpPr>
      <dsp:spPr>
        <a:xfrm>
          <a:off x="0" y="34504"/>
          <a:ext cx="7116791" cy="1099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Programmes de bien-être pour le personnel : groupe de soutien, activités pour réduire le stress, formations pour apprendre à renforcer des solutions intérieures</a:t>
          </a:r>
        </a:p>
      </dsp:txBody>
      <dsp:txXfrm>
        <a:off x="53688" y="88192"/>
        <a:ext cx="7009415" cy="992424"/>
      </dsp:txXfrm>
    </dsp:sp>
    <dsp:sp modelId="{9905CC41-7BDA-449F-BAEC-74B9AFA7E50D}">
      <dsp:nvSpPr>
        <dsp:cNvPr id="0" name=""/>
        <dsp:cNvSpPr/>
      </dsp:nvSpPr>
      <dsp:spPr>
        <a:xfrm>
          <a:off x="0" y="1191904"/>
          <a:ext cx="7116791" cy="1099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Améliorer les conditions de travail et donner de la reconnaissance </a:t>
          </a:r>
        </a:p>
      </dsp:txBody>
      <dsp:txXfrm>
        <a:off x="53688" y="1245592"/>
        <a:ext cx="7009415" cy="992424"/>
      </dsp:txXfrm>
    </dsp:sp>
    <dsp:sp modelId="{1179349A-8DAD-43E2-8C91-C354F6F6F019}">
      <dsp:nvSpPr>
        <dsp:cNvPr id="0" name=""/>
        <dsp:cNvSpPr/>
      </dsp:nvSpPr>
      <dsp:spPr>
        <a:xfrm>
          <a:off x="0" y="2349305"/>
          <a:ext cx="7116791" cy="1099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Apprendre à détecter les signes précoces de BO et les problèmes de santé mentale</a:t>
          </a:r>
        </a:p>
      </dsp:txBody>
      <dsp:txXfrm>
        <a:off x="53688" y="2402993"/>
        <a:ext cx="7009415" cy="992424"/>
      </dsp:txXfrm>
    </dsp:sp>
    <dsp:sp modelId="{D8D89209-0199-454C-A958-C5808116B919}">
      <dsp:nvSpPr>
        <dsp:cNvPr id="0" name=""/>
        <dsp:cNvSpPr/>
      </dsp:nvSpPr>
      <dsp:spPr>
        <a:xfrm>
          <a:off x="0" y="3506705"/>
          <a:ext cx="7116791" cy="1099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/>
            <a:t>Renforcer </a:t>
          </a:r>
          <a:r>
            <a:rPr lang="fr-FR" sz="2000" kern="1200" dirty="0"/>
            <a:t>le recrutement et fidéliser les employés.</a:t>
          </a:r>
          <a:endParaRPr lang="fr-FR" sz="2000" kern="1200" dirty="0">
            <a:latin typeface="Times New Roman"/>
            <a:ea typeface="Times New Roman"/>
            <a:cs typeface="Times New Roman"/>
            <a:sym typeface="Times New Roman"/>
          </a:endParaRPr>
        </a:p>
      </dsp:txBody>
      <dsp:txXfrm>
        <a:off x="53688" y="3560393"/>
        <a:ext cx="7009415" cy="9924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5F3861-5F14-46FA-ABA4-8230A699561F}" type="datetimeFigureOut">
              <a:rPr lang="fr-BE" smtClean="0"/>
              <a:t>26-11-24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AA326D-A2E0-429B-941A-999CCE4B0BE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153333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D31F38-D630-B44B-98C4-03412B3ADCE6}" type="datetimeFigureOut">
              <a:rPr lang="fr-FR" smtClean="0"/>
              <a:pPr/>
              <a:t>26/11/2024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F4B06A-0A4A-BC41-9E48-F59694CC729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5968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45" name="Shape 24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173F94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Il existe des </a:t>
            </a:r>
            <a:r>
              <a:rPr>
                <a:solidFill>
                  <a:srgbClr val="FF0000"/>
                </a:solidFill>
              </a:rPr>
              <a:t>troubles psycho-induits qui </a:t>
            </a:r>
            <a:r>
              <a:t>ils sont liés à la structure de l’organisation </a:t>
            </a:r>
            <a:r>
              <a:rPr>
                <a:solidFill>
                  <a:srgbClr val="000000"/>
                </a:solidFill>
              </a:rPr>
              <a:t>qui définit des postes à risque </a:t>
            </a:r>
          </a:p>
          <a:p>
            <a:pPr>
              <a:defRPr>
                <a:solidFill>
                  <a:srgbClr val="173F94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« </a:t>
            </a:r>
            <a:r>
              <a:rPr>
                <a:solidFill>
                  <a:srgbClr val="FF0000"/>
                </a:solidFill>
              </a:rPr>
              <a:t>les salariés passent, les troubles professionnels restent </a:t>
            </a:r>
            <a:r>
              <a:t>! »</a:t>
            </a:r>
          </a:p>
          <a:p>
            <a:pPr>
              <a:defRPr>
                <a:solidFill>
                  <a:srgbClr val="173F94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La boucle pouvoir / responsabilité</a:t>
            </a:r>
          </a:p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t>Toute asymétrie entre pouvoirs et responsabilités provoque des réactions comportementales typées :</a:t>
            </a:r>
          </a:p>
          <a:p>
            <a:pPr marL="171450" indent="-171450">
              <a:buClr>
                <a:srgbClr val="FFFFFF"/>
              </a:buClr>
              <a:buSzPct val="100000"/>
              <a:buFont typeface="Arial"/>
              <a:buChar char="•"/>
              <a:defRPr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Pouvoir sans Responsabilité : irresponsabilité, abus de pouvoir </a:t>
            </a:r>
          </a:p>
          <a:p>
            <a:pPr marL="171450" indent="-171450">
              <a:buClr>
                <a:srgbClr val="FFFFFF"/>
              </a:buClr>
              <a:buSzPct val="100000"/>
              <a:buFont typeface="Arial"/>
              <a:buChar char="•"/>
              <a:defRPr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Responsabilité sans Pouvoir : impuissance apprise, démotivation</a:t>
            </a:r>
          </a:p>
          <a:p>
            <a:pPr marL="342900" indent="-342900">
              <a:spcBef>
                <a:spcPts val="200"/>
              </a:spcBef>
              <a:defRPr>
                <a:solidFill>
                  <a:srgbClr val="173F94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Donc s’assurer qu’au sein de l’organisation chacun possède pour chaque tâche le niveau d’autonomie nécessaire pour assumer ses responsabilités protège du burn</a:t>
            </a:r>
          </a:p>
          <a:p>
            <a:pPr marL="342900" indent="-342900">
              <a:spcBef>
                <a:spcPts val="200"/>
              </a:spcBef>
              <a:defRPr>
                <a:solidFill>
                  <a:srgbClr val="173F94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out</a:t>
            </a:r>
          </a:p>
          <a:p>
            <a:pPr marL="342900" indent="-342900">
              <a:spcBef>
                <a:spcPts val="200"/>
              </a:spcBef>
              <a:defRPr>
                <a:solidFill>
                  <a:srgbClr val="173F94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 lvl="1" indent="457200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E5B5-26DA-4207-8E9D-2C5C0A4EF860}" type="datetime1">
              <a:rPr lang="fr-FR" smtClean="0"/>
              <a:t>26/11/2024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www.bluemind-formation.com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FC76-A22E-C54F-805E-C4FD277A98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228600" y="6573382"/>
            <a:ext cx="2133600" cy="291644"/>
          </a:xfrm>
        </p:spPr>
        <p:txBody>
          <a:bodyPr/>
          <a:lstStyle/>
          <a:p>
            <a:fld id="{29ACC0BE-DCDE-44D7-A58F-5A6331691DEF}" type="datetime1">
              <a:rPr lang="fr-FR" smtClean="0"/>
              <a:t>26/11/2024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573382"/>
            <a:ext cx="2895600" cy="270780"/>
          </a:xfrm>
        </p:spPr>
        <p:txBody>
          <a:bodyPr/>
          <a:lstStyle/>
          <a:p>
            <a:r>
              <a:rPr lang="fr-FR"/>
              <a:t>www.bluemind-formation.com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10400" y="6573382"/>
            <a:ext cx="2133600" cy="284618"/>
          </a:xfrm>
        </p:spPr>
        <p:txBody>
          <a:bodyPr/>
          <a:lstStyle/>
          <a:p>
            <a:fld id="{BC82FC76-A22E-C54F-805E-C4FD277A98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94D23-5AF4-408E-8FD8-CEED8E72D75B}" type="datetime1">
              <a:rPr lang="fr-FR" smtClean="0"/>
              <a:t>26/11/2024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www.bluemind-formation.com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FC76-A22E-C54F-805E-C4FD277A98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" y="0"/>
            <a:ext cx="6595813" cy="9317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4964" y="6591300"/>
            <a:ext cx="1783399" cy="2703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i="1">
                <a:solidFill>
                  <a:srgbClr val="0070C0"/>
                </a:solidFill>
              </a:defRPr>
            </a:lvl1pPr>
          </a:lstStyle>
          <a:p>
            <a:fld id="{05187227-DDB3-4140-8D5D-F713833B6D2E}" type="datetime1">
              <a:rPr lang="fr-FR" smtClean="0"/>
              <a:pPr/>
              <a:t>26/11/2024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267210" y="6586455"/>
            <a:ext cx="2895600" cy="2707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i="1">
                <a:solidFill>
                  <a:srgbClr val="0070C0"/>
                </a:solidFill>
              </a:defRPr>
            </a:lvl1pPr>
          </a:lstStyle>
          <a:p>
            <a:r>
              <a:rPr lang="fr-FR"/>
              <a:t>www.bluemind-formation.com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90756" y="6633482"/>
            <a:ext cx="1453243" cy="224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i="1">
                <a:solidFill>
                  <a:srgbClr val="0070C0"/>
                </a:solidFill>
              </a:defRPr>
            </a:lvl1pPr>
          </a:lstStyle>
          <a:p>
            <a:fld id="{BC82FC76-A22E-C54F-805E-C4FD277A9887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8" name="Image 4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5400000" flipV="1">
            <a:off x="-3331040" y="3336460"/>
            <a:ext cx="6852583" cy="1905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2477" y="0"/>
            <a:ext cx="2547528" cy="61596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13038" y="790003"/>
            <a:ext cx="4247115" cy="528341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itre 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L’absentéisme : comprendre et prévenir</a:t>
            </a:r>
          </a:p>
        </p:txBody>
      </p:sp>
      <p:sp>
        <p:nvSpPr>
          <p:cNvPr id="84" name="Sous-titre 2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27 novembre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898249" y="6632886"/>
            <a:ext cx="245751" cy="2257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b="0" i="1" u="none" strike="noStrike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457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914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1371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18288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22860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2743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3200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3657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fld id="{86CB4B4D-7CA3-9044-876B-883B54F8677D}" type="slidenum">
              <a:rPr lang="fr-FR" smtClean="0"/>
              <a:pPr/>
              <a:t>10</a:t>
            </a:fld>
            <a:endParaRPr/>
          </a:p>
        </p:txBody>
      </p:sp>
      <p:sp>
        <p:nvSpPr>
          <p:cNvPr id="127" name="Problème extérieur —&gt;"/>
          <p:cNvSpPr txBox="1"/>
          <p:nvPr/>
        </p:nvSpPr>
        <p:spPr>
          <a:xfrm>
            <a:off x="345505" y="2150161"/>
            <a:ext cx="3900058" cy="4970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500"/>
            </a:pPr>
            <a:r>
              <a:rPr sz="3200" err="1"/>
              <a:t>Problème</a:t>
            </a:r>
            <a:r>
              <a:rPr sz="3200" dirty="0"/>
              <a:t> </a:t>
            </a:r>
            <a:r>
              <a:rPr sz="3200" dirty="0" err="1"/>
              <a:t>extérieur</a:t>
            </a:r>
            <a:r>
              <a:rPr lang="fr-FR" sz="3200" dirty="0"/>
              <a:t> </a:t>
            </a:r>
            <a:r>
              <a:rPr lang="fr-FR" dirty="0"/>
              <a:t>—&gt; </a:t>
            </a:r>
            <a:endParaRPr dirty="0"/>
          </a:p>
        </p:txBody>
      </p:sp>
      <p:pic>
        <p:nvPicPr>
          <p:cNvPr id="128" name="Dessin" descr="Dessin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364183" y="2209502"/>
            <a:ext cx="1237136" cy="378365"/>
          </a:xfrm>
          <a:prstGeom prst="rect">
            <a:avLst/>
          </a:prstGeom>
        </p:spPr>
      </p:pic>
      <p:sp>
        <p:nvSpPr>
          <p:cNvPr id="130" name="Solutions extérieures —&gt; techniques de communication (assertivité, méta communication, DESC,…)+Biosystémique"/>
          <p:cNvSpPr txBox="1"/>
          <p:nvPr/>
        </p:nvSpPr>
        <p:spPr>
          <a:xfrm>
            <a:off x="330616" y="3028992"/>
            <a:ext cx="8689172" cy="20851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 defTabSz="914400">
              <a:spcBef>
                <a:spcPts val="700"/>
              </a:spcBef>
              <a:defRPr sz="3200"/>
            </a:pPr>
            <a:r>
              <a:rPr sz="2800" dirty="0">
                <a:solidFill>
                  <a:srgbClr val="0056D6"/>
                </a:solidFill>
              </a:rPr>
              <a:t>Solutions </a:t>
            </a:r>
            <a:r>
              <a:rPr sz="2800" dirty="0" err="1">
                <a:solidFill>
                  <a:srgbClr val="0056D6"/>
                </a:solidFill>
              </a:rPr>
              <a:t>extérieures</a:t>
            </a:r>
            <a:r>
              <a:rPr sz="2800" dirty="0"/>
              <a:t> </a:t>
            </a:r>
            <a:endParaRPr lang="fr-FR" sz="2800" dirty="0"/>
          </a:p>
          <a:p>
            <a:pPr defTabSz="914400">
              <a:spcBef>
                <a:spcPts val="700"/>
              </a:spcBef>
              <a:defRPr sz="3200"/>
            </a:pPr>
            <a:r>
              <a:rPr sz="2800" dirty="0"/>
              <a:t>—&gt; techniques de </a:t>
            </a:r>
            <a:endParaRPr lang="fr-FR" sz="2800" dirty="0"/>
          </a:p>
          <a:p>
            <a:pPr defTabSz="914400">
              <a:spcBef>
                <a:spcPts val="700"/>
              </a:spcBef>
              <a:defRPr sz="3200"/>
            </a:pPr>
            <a:r>
              <a:rPr lang="fr-FR" sz="2800" dirty="0"/>
              <a:t>communication (assertivité, méta communication, DESC,…)</a:t>
            </a:r>
          </a:p>
          <a:p>
            <a:pPr defTabSz="914400">
              <a:spcBef>
                <a:spcPts val="700"/>
              </a:spcBef>
              <a:defRPr sz="3200"/>
            </a:pPr>
            <a:r>
              <a:rPr lang="fr-FR" sz="2800" dirty="0"/>
              <a:t>+</a:t>
            </a:r>
            <a:r>
              <a:rPr lang="fr-FR" sz="2800" dirty="0" err="1"/>
              <a:t>Biosystémique</a:t>
            </a:r>
            <a:endParaRPr lang="fr-FR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898249" y="6632886"/>
            <a:ext cx="245751" cy="2257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b="0" i="1" u="none" strike="noStrike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457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914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1371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18288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22860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2743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3200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3657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fld id="{86CB4B4D-7CA3-9044-876B-883B54F8677D}" type="slidenum">
              <a:rPr lang="fr-FR" smtClean="0"/>
              <a:pPr/>
              <a:t>11</a:t>
            </a:fld>
            <a:endParaRPr/>
          </a:p>
        </p:txBody>
      </p:sp>
      <p:sp>
        <p:nvSpPr>
          <p:cNvPr id="133" name="Problème intérieur —&gt; stress, anxiété, colère, frustration, découragement, rancune, jalousie, peur, déception,"/>
          <p:cNvSpPr txBox="1"/>
          <p:nvPr/>
        </p:nvSpPr>
        <p:spPr>
          <a:xfrm>
            <a:off x="335777" y="1764396"/>
            <a:ext cx="8059127" cy="9207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914400">
              <a:spcBef>
                <a:spcPts val="700"/>
              </a:spcBef>
              <a:defRPr sz="3200"/>
            </a:lvl1pPr>
          </a:lstStyle>
          <a:p>
            <a:r>
              <a:rPr sz="2400" dirty="0" err="1"/>
              <a:t>Problème</a:t>
            </a:r>
            <a:r>
              <a:rPr sz="2400" dirty="0"/>
              <a:t> </a:t>
            </a:r>
            <a:r>
              <a:rPr sz="2400" dirty="0" err="1"/>
              <a:t>intérieur</a:t>
            </a:r>
            <a:r>
              <a:rPr sz="2400" dirty="0"/>
              <a:t> —&gt; stress, </a:t>
            </a:r>
            <a:r>
              <a:rPr sz="2400" dirty="0" err="1"/>
              <a:t>anxiété</a:t>
            </a:r>
            <a:r>
              <a:rPr sz="2400" dirty="0"/>
              <a:t>, </a:t>
            </a:r>
            <a:r>
              <a:rPr sz="2400" dirty="0" err="1"/>
              <a:t>colère</a:t>
            </a:r>
            <a:r>
              <a:rPr sz="2400" dirty="0"/>
              <a:t>, </a:t>
            </a:r>
            <a:endParaRPr lang="fr-FR" sz="2400" dirty="0"/>
          </a:p>
          <a:p>
            <a:r>
              <a:rPr sz="2400" dirty="0"/>
              <a:t>frustration, </a:t>
            </a:r>
            <a:r>
              <a:rPr sz="2400" dirty="0" err="1"/>
              <a:t>découragement</a:t>
            </a:r>
            <a:r>
              <a:rPr sz="2400" dirty="0"/>
              <a:t>, </a:t>
            </a:r>
            <a:r>
              <a:rPr sz="2400" dirty="0" err="1"/>
              <a:t>rancune</a:t>
            </a:r>
            <a:r>
              <a:rPr sz="2400" dirty="0"/>
              <a:t>, jalousie, </a:t>
            </a:r>
            <a:r>
              <a:rPr sz="2400" dirty="0" err="1"/>
              <a:t>peur</a:t>
            </a:r>
            <a:r>
              <a:rPr sz="2400" dirty="0"/>
              <a:t>, </a:t>
            </a:r>
            <a:r>
              <a:rPr sz="2400" dirty="0" err="1"/>
              <a:t>déception</a:t>
            </a:r>
            <a:r>
              <a:rPr sz="2400" dirty="0"/>
              <a:t>, </a:t>
            </a:r>
          </a:p>
        </p:txBody>
      </p:sp>
      <p:sp>
        <p:nvSpPr>
          <p:cNvPr id="134" name="Solution intérieure —&gt; acceptation, CANARI, empathie, recul, humilité, bienveillance envers soi et envers l autre, compassion, respect de soi et de l autre, fidélité à ses valeurs, lâcher prise, pro activité et engagement, sens et plaisir,…"/>
          <p:cNvSpPr txBox="1"/>
          <p:nvPr/>
        </p:nvSpPr>
        <p:spPr>
          <a:xfrm>
            <a:off x="374688" y="3602924"/>
            <a:ext cx="8692879" cy="1569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3200"/>
            </a:pPr>
            <a:r>
              <a:rPr sz="2400" dirty="0">
                <a:solidFill>
                  <a:srgbClr val="0056D6"/>
                </a:solidFill>
              </a:rPr>
              <a:t>Solution </a:t>
            </a:r>
            <a:r>
              <a:rPr sz="2400" dirty="0" err="1">
                <a:solidFill>
                  <a:srgbClr val="0056D6"/>
                </a:solidFill>
              </a:rPr>
              <a:t>intérieure</a:t>
            </a:r>
            <a:r>
              <a:rPr sz="2400" dirty="0"/>
              <a:t> —&gt; acceptation, CANARI, </a:t>
            </a:r>
            <a:r>
              <a:rPr sz="2400" dirty="0" err="1"/>
              <a:t>empathie</a:t>
            </a:r>
            <a:r>
              <a:rPr sz="2400" dirty="0"/>
              <a:t>, </a:t>
            </a:r>
            <a:r>
              <a:rPr sz="2400" dirty="0" err="1"/>
              <a:t>recul</a:t>
            </a:r>
            <a:r>
              <a:rPr sz="2400" dirty="0"/>
              <a:t>, </a:t>
            </a:r>
            <a:r>
              <a:rPr sz="2400" dirty="0" err="1"/>
              <a:t>humilité</a:t>
            </a:r>
            <a:r>
              <a:rPr sz="2400" dirty="0"/>
              <a:t>, </a:t>
            </a:r>
            <a:r>
              <a:rPr sz="2400" dirty="0" err="1"/>
              <a:t>bienveillance</a:t>
            </a:r>
            <a:r>
              <a:rPr sz="2400" dirty="0"/>
              <a:t> </a:t>
            </a:r>
            <a:r>
              <a:rPr sz="2400" dirty="0" err="1"/>
              <a:t>envers</a:t>
            </a:r>
            <a:r>
              <a:rPr sz="2400" dirty="0"/>
              <a:t> soi et </a:t>
            </a:r>
            <a:r>
              <a:rPr sz="2400" dirty="0" err="1"/>
              <a:t>envers</a:t>
            </a:r>
            <a:r>
              <a:rPr sz="2400" dirty="0"/>
              <a:t> l </a:t>
            </a:r>
            <a:r>
              <a:rPr sz="2400" dirty="0" err="1"/>
              <a:t>autre</a:t>
            </a:r>
            <a:r>
              <a:rPr sz="2400" dirty="0"/>
              <a:t>, compassion, respect de soi et de l </a:t>
            </a:r>
            <a:r>
              <a:rPr sz="2400" dirty="0" err="1"/>
              <a:t>autre</a:t>
            </a:r>
            <a:r>
              <a:rPr sz="2400" dirty="0"/>
              <a:t>, </a:t>
            </a:r>
            <a:r>
              <a:rPr sz="2400" dirty="0" err="1"/>
              <a:t>fidélité</a:t>
            </a:r>
            <a:r>
              <a:rPr sz="2400" dirty="0"/>
              <a:t> à </a:t>
            </a:r>
            <a:r>
              <a:rPr sz="2400" dirty="0" err="1"/>
              <a:t>ses</a:t>
            </a:r>
            <a:r>
              <a:rPr sz="2400" dirty="0"/>
              <a:t> </a:t>
            </a:r>
            <a:r>
              <a:rPr sz="2400" dirty="0" err="1"/>
              <a:t>valeurs</a:t>
            </a:r>
            <a:r>
              <a:rPr sz="2400" dirty="0"/>
              <a:t>, </a:t>
            </a:r>
            <a:r>
              <a:rPr sz="2400" dirty="0" err="1"/>
              <a:t>lâcher</a:t>
            </a:r>
            <a:r>
              <a:rPr sz="2400" dirty="0"/>
              <a:t> </a:t>
            </a:r>
            <a:r>
              <a:rPr sz="2400" dirty="0" err="1"/>
              <a:t>prise</a:t>
            </a:r>
            <a:r>
              <a:rPr sz="2400" dirty="0"/>
              <a:t>, pro </a:t>
            </a:r>
            <a:r>
              <a:rPr sz="2400" dirty="0" err="1"/>
              <a:t>activité</a:t>
            </a:r>
            <a:r>
              <a:rPr sz="2400" dirty="0"/>
              <a:t> et engagement, </a:t>
            </a:r>
            <a:r>
              <a:rPr sz="2400" dirty="0" err="1"/>
              <a:t>sens</a:t>
            </a:r>
            <a:r>
              <a:rPr sz="2400" dirty="0"/>
              <a:t> et plaisir,…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Rectangle 4"/>
          <p:cNvSpPr/>
          <p:nvPr/>
        </p:nvSpPr>
        <p:spPr>
          <a:xfrm>
            <a:off x="1143000" y="5104210"/>
            <a:ext cx="901304" cy="896541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 sz="1300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37" name="ZoneTexte 5"/>
          <p:cNvSpPr txBox="1"/>
          <p:nvPr/>
        </p:nvSpPr>
        <p:spPr>
          <a:xfrm>
            <a:off x="1630442" y="915338"/>
            <a:ext cx="6230780" cy="10149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3300"/>
            </a:pPr>
            <a:r>
              <a:t>Les</a:t>
            </a:r>
            <a:r>
              <a:rPr sz="1800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t>gouvernances impliquées 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algn="ctr">
              <a:defRPr sz="3300"/>
            </a:pPr>
            <a:r>
              <a:t>dans nos comportements </a:t>
            </a:r>
          </a:p>
        </p:txBody>
      </p:sp>
      <p:pic>
        <p:nvPicPr>
          <p:cNvPr id="138" name="Picture 3" descr="Picture 3"/>
          <p:cNvPicPr>
            <a:picLocks noChangeAspect="1"/>
          </p:cNvPicPr>
          <p:nvPr/>
        </p:nvPicPr>
        <p:blipFill>
          <a:blip r:embed="rId2"/>
          <a:srcRect l="10661" t="12630" r="8897" b="12355"/>
          <a:stretch>
            <a:fillRect/>
          </a:stretch>
        </p:blipFill>
        <p:spPr>
          <a:xfrm>
            <a:off x="3389710" y="2344341"/>
            <a:ext cx="3065860" cy="2438401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ZoneTexte 5"/>
          <p:cNvSpPr txBox="1"/>
          <p:nvPr/>
        </p:nvSpPr>
        <p:spPr>
          <a:xfrm>
            <a:off x="1425656" y="2818209"/>
            <a:ext cx="2230279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300"/>
              </a:spcBef>
              <a:defRPr sz="1500" cap="small">
                <a:solidFill>
                  <a:srgbClr val="00B0F0"/>
                </a:solidFill>
                <a:latin typeface="Corbel"/>
                <a:ea typeface="Corbel"/>
                <a:cs typeface="Corbel"/>
                <a:sym typeface="Corbel"/>
              </a:defRPr>
            </a:lvl1pPr>
          </a:lstStyle>
          <a:p>
            <a:r>
              <a:t>Gouvernance adaptative</a:t>
            </a:r>
          </a:p>
        </p:txBody>
      </p:sp>
      <p:sp>
        <p:nvSpPr>
          <p:cNvPr id="140" name="ZoneTexte 5"/>
          <p:cNvSpPr txBox="1"/>
          <p:nvPr/>
        </p:nvSpPr>
        <p:spPr>
          <a:xfrm>
            <a:off x="5449968" y="2194323"/>
            <a:ext cx="2338626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300"/>
              </a:spcBef>
              <a:defRPr sz="1500">
                <a:solidFill>
                  <a:srgbClr val="FFC000"/>
                </a:solidFill>
                <a:latin typeface="Corbel"/>
                <a:ea typeface="Corbel"/>
                <a:cs typeface="Corbel"/>
                <a:sym typeface="Corbel"/>
              </a:defRPr>
            </a:lvl1pPr>
          </a:lstStyle>
          <a:p>
            <a:r>
              <a:t>GOUVERNANCE ÉMOTIONNELLE</a:t>
            </a:r>
          </a:p>
        </p:txBody>
      </p:sp>
      <p:sp>
        <p:nvSpPr>
          <p:cNvPr id="141" name="ZoneTexte 5"/>
          <p:cNvSpPr txBox="1"/>
          <p:nvPr/>
        </p:nvSpPr>
        <p:spPr>
          <a:xfrm>
            <a:off x="5738098" y="3413523"/>
            <a:ext cx="2123124" cy="48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300"/>
              </a:spcBef>
              <a:defRPr sz="1500" cap="small">
                <a:solidFill>
                  <a:srgbClr val="FF0000"/>
                </a:solidFill>
                <a:latin typeface="Corbel"/>
                <a:ea typeface="Corbel"/>
                <a:cs typeface="Corbel"/>
                <a:sym typeface="Corbel"/>
              </a:defRPr>
            </a:lvl1pPr>
          </a:lstStyle>
          <a:p>
            <a:r>
              <a:t>Gouvernance instinctive</a:t>
            </a:r>
          </a:p>
        </p:txBody>
      </p:sp>
      <p:sp>
        <p:nvSpPr>
          <p:cNvPr id="142" name="ZoneTexte 5"/>
          <p:cNvSpPr txBox="1"/>
          <p:nvPr/>
        </p:nvSpPr>
        <p:spPr>
          <a:xfrm>
            <a:off x="1500664" y="4332685"/>
            <a:ext cx="2755346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300"/>
              </a:spcBef>
              <a:defRPr sz="1500">
                <a:solidFill>
                  <a:srgbClr val="F08A00"/>
                </a:solidFill>
                <a:latin typeface="Corbel"/>
                <a:ea typeface="Corbel"/>
                <a:cs typeface="Corbel"/>
                <a:sym typeface="Corbel"/>
              </a:defRPr>
            </a:lvl1pPr>
          </a:lstStyle>
          <a:p>
            <a:r>
              <a:t>GOUVERNANCE GREGAIRE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Line 29"/>
          <p:cNvSpPr/>
          <p:nvPr/>
        </p:nvSpPr>
        <p:spPr>
          <a:xfrm flipH="1">
            <a:off x="2589597" y="2839637"/>
            <a:ext cx="1125149" cy="865577"/>
          </a:xfrm>
          <a:prstGeom prst="line">
            <a:avLst/>
          </a:prstGeom>
          <a:ln w="57150">
            <a:solidFill>
              <a:schemeClr val="accent3"/>
            </a:solidFill>
            <a:headEnd type="triangle"/>
            <a:tailEnd type="triangle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/>
          <a:lstStyle/>
          <a:p>
            <a:endParaRPr/>
          </a:p>
        </p:txBody>
      </p:sp>
      <p:sp>
        <p:nvSpPr>
          <p:cNvPr id="145" name="AutoShape 32"/>
          <p:cNvSpPr/>
          <p:nvPr/>
        </p:nvSpPr>
        <p:spPr>
          <a:xfrm>
            <a:off x="3607589" y="4982776"/>
            <a:ext cx="2269332" cy="210327"/>
          </a:xfrm>
          <a:prstGeom prst="rightArrow">
            <a:avLst>
              <a:gd name="adj1" fmla="val 49778"/>
              <a:gd name="adj2" fmla="val 65850"/>
            </a:avLst>
          </a:prstGeom>
          <a:gradFill>
            <a:gsLst>
              <a:gs pos="0">
                <a:srgbClr val="FFFFFF"/>
              </a:gs>
              <a:gs pos="50000">
                <a:srgbClr val="000000"/>
              </a:gs>
              <a:gs pos="100000">
                <a:schemeClr val="accent5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 sz="2100"/>
            </a:pPr>
            <a:endParaRPr/>
          </a:p>
        </p:txBody>
      </p:sp>
      <p:sp>
        <p:nvSpPr>
          <p:cNvPr id="146" name="Freeform 20"/>
          <p:cNvSpPr/>
          <p:nvPr/>
        </p:nvSpPr>
        <p:spPr>
          <a:xfrm rot="21467847">
            <a:off x="1546921" y="3723054"/>
            <a:ext cx="1662029" cy="19221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39" h="21536" extrusionOk="0">
                <a:moveTo>
                  <a:pt x="1912" y="2765"/>
                </a:moveTo>
                <a:cubicBezTo>
                  <a:pt x="2357" y="2277"/>
                  <a:pt x="2107" y="2389"/>
                  <a:pt x="2807" y="2047"/>
                </a:cubicBezTo>
                <a:cubicBezTo>
                  <a:pt x="3071" y="1763"/>
                  <a:pt x="3553" y="1411"/>
                  <a:pt x="3998" y="1303"/>
                </a:cubicBezTo>
                <a:cubicBezTo>
                  <a:pt x="4453" y="971"/>
                  <a:pt x="4034" y="1235"/>
                  <a:pt x="4594" y="992"/>
                </a:cubicBezTo>
                <a:cubicBezTo>
                  <a:pt x="4944" y="843"/>
                  <a:pt x="5275" y="660"/>
                  <a:pt x="5616" y="494"/>
                </a:cubicBezTo>
                <a:cubicBezTo>
                  <a:pt x="5744" y="433"/>
                  <a:pt x="6275" y="345"/>
                  <a:pt x="6466" y="308"/>
                </a:cubicBezTo>
                <a:cubicBezTo>
                  <a:pt x="7034" y="34"/>
                  <a:pt x="7848" y="68"/>
                  <a:pt x="8507" y="0"/>
                </a:cubicBezTo>
                <a:cubicBezTo>
                  <a:pt x="9553" y="24"/>
                  <a:pt x="11048" y="-37"/>
                  <a:pt x="12166" y="186"/>
                </a:cubicBezTo>
                <a:cubicBezTo>
                  <a:pt x="12634" y="278"/>
                  <a:pt x="12980" y="443"/>
                  <a:pt x="13444" y="558"/>
                </a:cubicBezTo>
                <a:cubicBezTo>
                  <a:pt x="13912" y="670"/>
                  <a:pt x="14380" y="822"/>
                  <a:pt x="14803" y="992"/>
                </a:cubicBezTo>
                <a:cubicBezTo>
                  <a:pt x="14803" y="992"/>
                  <a:pt x="15444" y="1303"/>
                  <a:pt x="15571" y="1364"/>
                </a:cubicBezTo>
                <a:cubicBezTo>
                  <a:pt x="15653" y="1408"/>
                  <a:pt x="15825" y="1489"/>
                  <a:pt x="15825" y="1489"/>
                </a:cubicBezTo>
                <a:cubicBezTo>
                  <a:pt x="16021" y="1702"/>
                  <a:pt x="16216" y="1841"/>
                  <a:pt x="16507" y="1986"/>
                </a:cubicBezTo>
                <a:cubicBezTo>
                  <a:pt x="16730" y="2240"/>
                  <a:pt x="17016" y="2504"/>
                  <a:pt x="17357" y="2670"/>
                </a:cubicBezTo>
                <a:cubicBezTo>
                  <a:pt x="17471" y="2920"/>
                  <a:pt x="17675" y="3062"/>
                  <a:pt x="17866" y="3289"/>
                </a:cubicBezTo>
                <a:cubicBezTo>
                  <a:pt x="18180" y="3658"/>
                  <a:pt x="18362" y="4064"/>
                  <a:pt x="18716" y="4405"/>
                </a:cubicBezTo>
                <a:cubicBezTo>
                  <a:pt x="18816" y="4619"/>
                  <a:pt x="18971" y="4808"/>
                  <a:pt x="19057" y="5028"/>
                </a:cubicBezTo>
                <a:cubicBezTo>
                  <a:pt x="19234" y="5481"/>
                  <a:pt x="19348" y="5982"/>
                  <a:pt x="19398" y="6456"/>
                </a:cubicBezTo>
                <a:cubicBezTo>
                  <a:pt x="19466" y="7116"/>
                  <a:pt x="19275" y="7809"/>
                  <a:pt x="19566" y="8442"/>
                </a:cubicBezTo>
                <a:cubicBezTo>
                  <a:pt x="19694" y="8719"/>
                  <a:pt x="19639" y="8936"/>
                  <a:pt x="19857" y="9180"/>
                </a:cubicBezTo>
                <a:cubicBezTo>
                  <a:pt x="19957" y="9288"/>
                  <a:pt x="20030" y="9518"/>
                  <a:pt x="20130" y="9626"/>
                </a:cubicBezTo>
                <a:cubicBezTo>
                  <a:pt x="20525" y="10059"/>
                  <a:pt x="21212" y="10550"/>
                  <a:pt x="21439" y="11047"/>
                </a:cubicBezTo>
                <a:cubicBezTo>
                  <a:pt x="21157" y="11358"/>
                  <a:pt x="20957" y="11311"/>
                  <a:pt x="20503" y="11419"/>
                </a:cubicBezTo>
                <a:cubicBezTo>
                  <a:pt x="20416" y="11440"/>
                  <a:pt x="20334" y="11460"/>
                  <a:pt x="20248" y="11480"/>
                </a:cubicBezTo>
                <a:cubicBezTo>
                  <a:pt x="20162" y="11504"/>
                  <a:pt x="19994" y="11545"/>
                  <a:pt x="19994" y="11545"/>
                </a:cubicBezTo>
                <a:cubicBezTo>
                  <a:pt x="19739" y="11731"/>
                  <a:pt x="19598" y="11856"/>
                  <a:pt x="19484" y="12103"/>
                </a:cubicBezTo>
                <a:cubicBezTo>
                  <a:pt x="19489" y="12154"/>
                  <a:pt x="19484" y="12810"/>
                  <a:pt x="19653" y="13033"/>
                </a:cubicBezTo>
                <a:cubicBezTo>
                  <a:pt x="19753" y="13162"/>
                  <a:pt x="19994" y="13405"/>
                  <a:pt x="19994" y="13405"/>
                </a:cubicBezTo>
                <a:cubicBezTo>
                  <a:pt x="19934" y="13470"/>
                  <a:pt x="19894" y="13541"/>
                  <a:pt x="19821" y="13592"/>
                </a:cubicBezTo>
                <a:cubicBezTo>
                  <a:pt x="19753" y="13646"/>
                  <a:pt x="19603" y="13646"/>
                  <a:pt x="19566" y="13717"/>
                </a:cubicBezTo>
                <a:cubicBezTo>
                  <a:pt x="19462" y="13950"/>
                  <a:pt x="19880" y="14177"/>
                  <a:pt x="20080" y="14275"/>
                </a:cubicBezTo>
                <a:cubicBezTo>
                  <a:pt x="20107" y="14336"/>
                  <a:pt x="20198" y="14400"/>
                  <a:pt x="20162" y="14461"/>
                </a:cubicBezTo>
                <a:cubicBezTo>
                  <a:pt x="20125" y="14529"/>
                  <a:pt x="19980" y="14532"/>
                  <a:pt x="19907" y="14586"/>
                </a:cubicBezTo>
                <a:cubicBezTo>
                  <a:pt x="19525" y="14864"/>
                  <a:pt x="19980" y="14715"/>
                  <a:pt x="19484" y="14833"/>
                </a:cubicBezTo>
                <a:cubicBezTo>
                  <a:pt x="19221" y="15412"/>
                  <a:pt x="19653" y="14556"/>
                  <a:pt x="19144" y="15205"/>
                </a:cubicBezTo>
                <a:cubicBezTo>
                  <a:pt x="19084" y="15280"/>
                  <a:pt x="19084" y="15371"/>
                  <a:pt x="19057" y="15456"/>
                </a:cubicBezTo>
                <a:cubicBezTo>
                  <a:pt x="19130" y="15869"/>
                  <a:pt x="19284" y="16224"/>
                  <a:pt x="19144" y="16633"/>
                </a:cubicBezTo>
                <a:cubicBezTo>
                  <a:pt x="19098" y="16762"/>
                  <a:pt x="19121" y="16934"/>
                  <a:pt x="18971" y="17005"/>
                </a:cubicBezTo>
                <a:cubicBezTo>
                  <a:pt x="18780" y="17100"/>
                  <a:pt x="18484" y="17290"/>
                  <a:pt x="18207" y="17317"/>
                </a:cubicBezTo>
                <a:cubicBezTo>
                  <a:pt x="17612" y="17368"/>
                  <a:pt x="16421" y="17442"/>
                  <a:pt x="16421" y="17442"/>
                </a:cubicBezTo>
                <a:cubicBezTo>
                  <a:pt x="15684" y="17550"/>
                  <a:pt x="14925" y="17638"/>
                  <a:pt x="14207" y="17814"/>
                </a:cubicBezTo>
                <a:cubicBezTo>
                  <a:pt x="14012" y="17956"/>
                  <a:pt x="13707" y="18051"/>
                  <a:pt x="13612" y="18247"/>
                </a:cubicBezTo>
                <a:cubicBezTo>
                  <a:pt x="13507" y="18474"/>
                  <a:pt x="13371" y="18667"/>
                  <a:pt x="13189" y="18870"/>
                </a:cubicBezTo>
                <a:cubicBezTo>
                  <a:pt x="13030" y="19330"/>
                  <a:pt x="12798" y="19780"/>
                  <a:pt x="12594" y="20233"/>
                </a:cubicBezTo>
                <a:cubicBezTo>
                  <a:pt x="12530" y="20372"/>
                  <a:pt x="12316" y="20467"/>
                  <a:pt x="12253" y="20605"/>
                </a:cubicBezTo>
                <a:cubicBezTo>
                  <a:pt x="12189" y="20751"/>
                  <a:pt x="12180" y="20910"/>
                  <a:pt x="12080" y="21042"/>
                </a:cubicBezTo>
                <a:cubicBezTo>
                  <a:pt x="12025" y="21120"/>
                  <a:pt x="11903" y="21160"/>
                  <a:pt x="11825" y="21228"/>
                </a:cubicBezTo>
                <a:cubicBezTo>
                  <a:pt x="11762" y="21282"/>
                  <a:pt x="11744" y="21370"/>
                  <a:pt x="11657" y="21414"/>
                </a:cubicBezTo>
                <a:cubicBezTo>
                  <a:pt x="11344" y="21563"/>
                  <a:pt x="10921" y="21505"/>
                  <a:pt x="10553" y="21536"/>
                </a:cubicBezTo>
                <a:cubicBezTo>
                  <a:pt x="7062" y="21424"/>
                  <a:pt x="3575" y="21319"/>
                  <a:pt x="89" y="21228"/>
                </a:cubicBezTo>
                <a:cubicBezTo>
                  <a:pt x="207" y="20778"/>
                  <a:pt x="394" y="20416"/>
                  <a:pt x="766" y="20047"/>
                </a:cubicBezTo>
                <a:cubicBezTo>
                  <a:pt x="907" y="19624"/>
                  <a:pt x="1421" y="19154"/>
                  <a:pt x="1703" y="18745"/>
                </a:cubicBezTo>
                <a:cubicBezTo>
                  <a:pt x="1775" y="18640"/>
                  <a:pt x="1830" y="18406"/>
                  <a:pt x="1875" y="18308"/>
                </a:cubicBezTo>
                <a:cubicBezTo>
                  <a:pt x="2121" y="17716"/>
                  <a:pt x="2284" y="17100"/>
                  <a:pt x="2553" y="16508"/>
                </a:cubicBezTo>
                <a:cubicBezTo>
                  <a:pt x="2744" y="15388"/>
                  <a:pt x="2794" y="14258"/>
                  <a:pt x="2384" y="13158"/>
                </a:cubicBezTo>
                <a:cubicBezTo>
                  <a:pt x="2271" y="12847"/>
                  <a:pt x="2221" y="12404"/>
                  <a:pt x="2044" y="12103"/>
                </a:cubicBezTo>
                <a:cubicBezTo>
                  <a:pt x="1712" y="11534"/>
                  <a:pt x="1234" y="10980"/>
                  <a:pt x="853" y="10428"/>
                </a:cubicBezTo>
                <a:cubicBezTo>
                  <a:pt x="525" y="9944"/>
                  <a:pt x="321" y="9443"/>
                  <a:pt x="89" y="8936"/>
                </a:cubicBezTo>
                <a:cubicBezTo>
                  <a:pt x="-161" y="7664"/>
                  <a:pt x="139" y="6412"/>
                  <a:pt x="684" y="5214"/>
                </a:cubicBezTo>
                <a:cubicBezTo>
                  <a:pt x="816" y="4913"/>
                  <a:pt x="966" y="4345"/>
                  <a:pt x="1194" y="4094"/>
                </a:cubicBezTo>
                <a:cubicBezTo>
                  <a:pt x="1248" y="4033"/>
                  <a:pt x="1321" y="3976"/>
                  <a:pt x="1362" y="3908"/>
                </a:cubicBezTo>
                <a:cubicBezTo>
                  <a:pt x="1434" y="3790"/>
                  <a:pt x="1475" y="3661"/>
                  <a:pt x="1534" y="3536"/>
                </a:cubicBezTo>
                <a:cubicBezTo>
                  <a:pt x="1571" y="3465"/>
                  <a:pt x="1703" y="3424"/>
                  <a:pt x="1703" y="3350"/>
                </a:cubicBezTo>
                <a:cubicBezTo>
                  <a:pt x="1703" y="3306"/>
                  <a:pt x="1966" y="2785"/>
                  <a:pt x="1912" y="2765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  <a:effectLst>
            <a:outerShdw blurRad="114300" dist="12700" dir="5400000" rotWithShape="0">
              <a:srgbClr val="000000"/>
            </a:outerShdw>
          </a:effectLst>
        </p:spPr>
        <p:txBody>
          <a:bodyPr lIns="45719" rIns="45719" anchor="ctr"/>
          <a:lstStyle/>
          <a:p>
            <a:pPr>
              <a:defRPr sz="1300"/>
            </a:pPr>
            <a:endParaRPr/>
          </a:p>
        </p:txBody>
      </p:sp>
      <p:grpSp>
        <p:nvGrpSpPr>
          <p:cNvPr id="149" name="Oval 45"/>
          <p:cNvGrpSpPr/>
          <p:nvPr/>
        </p:nvGrpSpPr>
        <p:grpSpPr>
          <a:xfrm>
            <a:off x="3500432" y="1982381"/>
            <a:ext cx="2258617" cy="1026321"/>
            <a:chOff x="0" y="0"/>
            <a:chExt cx="2258616" cy="1026320"/>
          </a:xfrm>
        </p:grpSpPr>
        <p:sp>
          <p:nvSpPr>
            <p:cNvPr id="147" name="Ovale"/>
            <p:cNvSpPr/>
            <p:nvPr/>
          </p:nvSpPr>
          <p:spPr>
            <a:xfrm>
              <a:off x="-1" y="-1"/>
              <a:ext cx="2258618" cy="1026322"/>
            </a:xfrm>
            <a:prstGeom prst="ellipse">
              <a:avLst/>
            </a:prstGeom>
            <a:solidFill>
              <a:srgbClr val="948A54"/>
            </a:solidFill>
            <a:ln w="38100" cap="flat">
              <a:solidFill>
                <a:srgbClr val="FFFFFF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lnSpc>
                  <a:spcPct val="85000"/>
                </a:lnSpc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8" name="Situation X"/>
            <p:cNvSpPr txBox="1"/>
            <p:nvPr/>
          </p:nvSpPr>
          <p:spPr>
            <a:xfrm>
              <a:off x="395537" y="346615"/>
              <a:ext cx="1467542" cy="33308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lnSpc>
                  <a:spcPct val="85000"/>
                </a:lnSpc>
                <a:defRPr>
                  <a:solidFill>
                    <a:srgbClr val="FFFFFF"/>
                  </a:solidFill>
                </a:defRPr>
              </a:lvl1pPr>
            </a:lstStyle>
            <a:p>
              <a:r>
                <a:t>Situation X </a:t>
              </a:r>
            </a:p>
          </p:txBody>
        </p:sp>
      </p:grpSp>
      <p:sp>
        <p:nvSpPr>
          <p:cNvPr id="150" name="Freeform 21"/>
          <p:cNvSpPr/>
          <p:nvPr/>
        </p:nvSpPr>
        <p:spPr>
          <a:xfrm rot="158665" flipH="1">
            <a:off x="5972658" y="3723002"/>
            <a:ext cx="1682829" cy="19221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39" h="21536" extrusionOk="0">
                <a:moveTo>
                  <a:pt x="1912" y="2765"/>
                </a:moveTo>
                <a:cubicBezTo>
                  <a:pt x="2357" y="2277"/>
                  <a:pt x="2107" y="2389"/>
                  <a:pt x="2807" y="2047"/>
                </a:cubicBezTo>
                <a:cubicBezTo>
                  <a:pt x="3071" y="1763"/>
                  <a:pt x="3553" y="1411"/>
                  <a:pt x="3998" y="1303"/>
                </a:cubicBezTo>
                <a:cubicBezTo>
                  <a:pt x="4453" y="971"/>
                  <a:pt x="4034" y="1235"/>
                  <a:pt x="4594" y="992"/>
                </a:cubicBezTo>
                <a:cubicBezTo>
                  <a:pt x="4944" y="843"/>
                  <a:pt x="5275" y="660"/>
                  <a:pt x="5616" y="494"/>
                </a:cubicBezTo>
                <a:cubicBezTo>
                  <a:pt x="5744" y="433"/>
                  <a:pt x="6275" y="345"/>
                  <a:pt x="6466" y="308"/>
                </a:cubicBezTo>
                <a:cubicBezTo>
                  <a:pt x="7034" y="34"/>
                  <a:pt x="7848" y="68"/>
                  <a:pt x="8507" y="0"/>
                </a:cubicBezTo>
                <a:cubicBezTo>
                  <a:pt x="9553" y="24"/>
                  <a:pt x="11048" y="-37"/>
                  <a:pt x="12166" y="186"/>
                </a:cubicBezTo>
                <a:cubicBezTo>
                  <a:pt x="12634" y="278"/>
                  <a:pt x="12980" y="443"/>
                  <a:pt x="13444" y="558"/>
                </a:cubicBezTo>
                <a:cubicBezTo>
                  <a:pt x="13912" y="670"/>
                  <a:pt x="14380" y="822"/>
                  <a:pt x="14803" y="992"/>
                </a:cubicBezTo>
                <a:cubicBezTo>
                  <a:pt x="14803" y="992"/>
                  <a:pt x="15444" y="1303"/>
                  <a:pt x="15571" y="1364"/>
                </a:cubicBezTo>
                <a:cubicBezTo>
                  <a:pt x="15653" y="1408"/>
                  <a:pt x="15825" y="1489"/>
                  <a:pt x="15825" y="1489"/>
                </a:cubicBezTo>
                <a:cubicBezTo>
                  <a:pt x="16021" y="1702"/>
                  <a:pt x="16216" y="1841"/>
                  <a:pt x="16507" y="1986"/>
                </a:cubicBezTo>
                <a:cubicBezTo>
                  <a:pt x="16730" y="2240"/>
                  <a:pt x="17016" y="2504"/>
                  <a:pt x="17357" y="2670"/>
                </a:cubicBezTo>
                <a:cubicBezTo>
                  <a:pt x="17471" y="2920"/>
                  <a:pt x="17675" y="3062"/>
                  <a:pt x="17866" y="3289"/>
                </a:cubicBezTo>
                <a:cubicBezTo>
                  <a:pt x="18180" y="3658"/>
                  <a:pt x="18362" y="4064"/>
                  <a:pt x="18716" y="4405"/>
                </a:cubicBezTo>
                <a:cubicBezTo>
                  <a:pt x="18816" y="4619"/>
                  <a:pt x="18971" y="4808"/>
                  <a:pt x="19057" y="5028"/>
                </a:cubicBezTo>
                <a:cubicBezTo>
                  <a:pt x="19234" y="5481"/>
                  <a:pt x="19348" y="5982"/>
                  <a:pt x="19398" y="6456"/>
                </a:cubicBezTo>
                <a:cubicBezTo>
                  <a:pt x="19466" y="7116"/>
                  <a:pt x="19275" y="7809"/>
                  <a:pt x="19566" y="8442"/>
                </a:cubicBezTo>
                <a:cubicBezTo>
                  <a:pt x="19694" y="8719"/>
                  <a:pt x="19639" y="8936"/>
                  <a:pt x="19857" y="9180"/>
                </a:cubicBezTo>
                <a:cubicBezTo>
                  <a:pt x="19957" y="9288"/>
                  <a:pt x="20030" y="9518"/>
                  <a:pt x="20130" y="9626"/>
                </a:cubicBezTo>
                <a:cubicBezTo>
                  <a:pt x="20525" y="10059"/>
                  <a:pt x="21212" y="10550"/>
                  <a:pt x="21439" y="11047"/>
                </a:cubicBezTo>
                <a:cubicBezTo>
                  <a:pt x="21157" y="11358"/>
                  <a:pt x="20957" y="11311"/>
                  <a:pt x="20503" y="11419"/>
                </a:cubicBezTo>
                <a:cubicBezTo>
                  <a:pt x="20416" y="11440"/>
                  <a:pt x="20334" y="11460"/>
                  <a:pt x="20248" y="11480"/>
                </a:cubicBezTo>
                <a:cubicBezTo>
                  <a:pt x="20162" y="11504"/>
                  <a:pt x="19994" y="11545"/>
                  <a:pt x="19994" y="11545"/>
                </a:cubicBezTo>
                <a:cubicBezTo>
                  <a:pt x="19739" y="11731"/>
                  <a:pt x="19598" y="11856"/>
                  <a:pt x="19484" y="12103"/>
                </a:cubicBezTo>
                <a:cubicBezTo>
                  <a:pt x="19489" y="12154"/>
                  <a:pt x="19484" y="12810"/>
                  <a:pt x="19653" y="13033"/>
                </a:cubicBezTo>
                <a:cubicBezTo>
                  <a:pt x="19753" y="13162"/>
                  <a:pt x="19994" y="13405"/>
                  <a:pt x="19994" y="13405"/>
                </a:cubicBezTo>
                <a:cubicBezTo>
                  <a:pt x="19934" y="13470"/>
                  <a:pt x="19894" y="13541"/>
                  <a:pt x="19821" y="13592"/>
                </a:cubicBezTo>
                <a:cubicBezTo>
                  <a:pt x="19753" y="13646"/>
                  <a:pt x="19603" y="13646"/>
                  <a:pt x="19566" y="13717"/>
                </a:cubicBezTo>
                <a:cubicBezTo>
                  <a:pt x="19462" y="13950"/>
                  <a:pt x="19880" y="14177"/>
                  <a:pt x="20080" y="14275"/>
                </a:cubicBezTo>
                <a:cubicBezTo>
                  <a:pt x="20107" y="14336"/>
                  <a:pt x="20198" y="14400"/>
                  <a:pt x="20162" y="14461"/>
                </a:cubicBezTo>
                <a:cubicBezTo>
                  <a:pt x="20125" y="14529"/>
                  <a:pt x="19980" y="14532"/>
                  <a:pt x="19907" y="14586"/>
                </a:cubicBezTo>
                <a:cubicBezTo>
                  <a:pt x="19525" y="14864"/>
                  <a:pt x="19980" y="14715"/>
                  <a:pt x="19484" y="14833"/>
                </a:cubicBezTo>
                <a:cubicBezTo>
                  <a:pt x="19221" y="15412"/>
                  <a:pt x="19653" y="14556"/>
                  <a:pt x="19144" y="15205"/>
                </a:cubicBezTo>
                <a:cubicBezTo>
                  <a:pt x="19084" y="15280"/>
                  <a:pt x="19084" y="15371"/>
                  <a:pt x="19057" y="15456"/>
                </a:cubicBezTo>
                <a:cubicBezTo>
                  <a:pt x="19130" y="15869"/>
                  <a:pt x="19284" y="16224"/>
                  <a:pt x="19144" y="16633"/>
                </a:cubicBezTo>
                <a:cubicBezTo>
                  <a:pt x="19098" y="16762"/>
                  <a:pt x="19121" y="16934"/>
                  <a:pt x="18971" y="17005"/>
                </a:cubicBezTo>
                <a:cubicBezTo>
                  <a:pt x="18780" y="17100"/>
                  <a:pt x="18484" y="17290"/>
                  <a:pt x="18207" y="17317"/>
                </a:cubicBezTo>
                <a:cubicBezTo>
                  <a:pt x="17612" y="17368"/>
                  <a:pt x="16421" y="17442"/>
                  <a:pt x="16421" y="17442"/>
                </a:cubicBezTo>
                <a:cubicBezTo>
                  <a:pt x="15684" y="17550"/>
                  <a:pt x="14925" y="17638"/>
                  <a:pt x="14207" y="17814"/>
                </a:cubicBezTo>
                <a:cubicBezTo>
                  <a:pt x="14012" y="17956"/>
                  <a:pt x="13707" y="18051"/>
                  <a:pt x="13612" y="18247"/>
                </a:cubicBezTo>
                <a:cubicBezTo>
                  <a:pt x="13507" y="18474"/>
                  <a:pt x="13371" y="18667"/>
                  <a:pt x="13189" y="18870"/>
                </a:cubicBezTo>
                <a:cubicBezTo>
                  <a:pt x="13030" y="19330"/>
                  <a:pt x="12798" y="19780"/>
                  <a:pt x="12594" y="20233"/>
                </a:cubicBezTo>
                <a:cubicBezTo>
                  <a:pt x="12530" y="20372"/>
                  <a:pt x="12316" y="20467"/>
                  <a:pt x="12253" y="20605"/>
                </a:cubicBezTo>
                <a:cubicBezTo>
                  <a:pt x="12189" y="20751"/>
                  <a:pt x="12180" y="20910"/>
                  <a:pt x="12080" y="21042"/>
                </a:cubicBezTo>
                <a:cubicBezTo>
                  <a:pt x="12025" y="21120"/>
                  <a:pt x="11903" y="21160"/>
                  <a:pt x="11825" y="21228"/>
                </a:cubicBezTo>
                <a:cubicBezTo>
                  <a:pt x="11762" y="21282"/>
                  <a:pt x="11744" y="21370"/>
                  <a:pt x="11657" y="21414"/>
                </a:cubicBezTo>
                <a:cubicBezTo>
                  <a:pt x="11344" y="21563"/>
                  <a:pt x="10921" y="21505"/>
                  <a:pt x="10553" y="21536"/>
                </a:cubicBezTo>
                <a:cubicBezTo>
                  <a:pt x="7062" y="21424"/>
                  <a:pt x="3575" y="21319"/>
                  <a:pt x="89" y="21228"/>
                </a:cubicBezTo>
                <a:cubicBezTo>
                  <a:pt x="207" y="20778"/>
                  <a:pt x="394" y="20416"/>
                  <a:pt x="766" y="20047"/>
                </a:cubicBezTo>
                <a:cubicBezTo>
                  <a:pt x="907" y="19624"/>
                  <a:pt x="1421" y="19154"/>
                  <a:pt x="1703" y="18745"/>
                </a:cubicBezTo>
                <a:cubicBezTo>
                  <a:pt x="1775" y="18640"/>
                  <a:pt x="1830" y="18406"/>
                  <a:pt x="1875" y="18308"/>
                </a:cubicBezTo>
                <a:cubicBezTo>
                  <a:pt x="2121" y="17716"/>
                  <a:pt x="2284" y="17100"/>
                  <a:pt x="2553" y="16508"/>
                </a:cubicBezTo>
                <a:cubicBezTo>
                  <a:pt x="2744" y="15388"/>
                  <a:pt x="2794" y="14258"/>
                  <a:pt x="2384" y="13158"/>
                </a:cubicBezTo>
                <a:cubicBezTo>
                  <a:pt x="2271" y="12847"/>
                  <a:pt x="2221" y="12404"/>
                  <a:pt x="2044" y="12103"/>
                </a:cubicBezTo>
                <a:cubicBezTo>
                  <a:pt x="1712" y="11534"/>
                  <a:pt x="1234" y="10980"/>
                  <a:pt x="853" y="10428"/>
                </a:cubicBezTo>
                <a:cubicBezTo>
                  <a:pt x="525" y="9944"/>
                  <a:pt x="321" y="9443"/>
                  <a:pt x="89" y="8936"/>
                </a:cubicBezTo>
                <a:cubicBezTo>
                  <a:pt x="-161" y="7664"/>
                  <a:pt x="139" y="6412"/>
                  <a:pt x="684" y="5214"/>
                </a:cubicBezTo>
                <a:cubicBezTo>
                  <a:pt x="816" y="4913"/>
                  <a:pt x="966" y="4345"/>
                  <a:pt x="1194" y="4094"/>
                </a:cubicBezTo>
                <a:cubicBezTo>
                  <a:pt x="1248" y="4033"/>
                  <a:pt x="1321" y="3976"/>
                  <a:pt x="1362" y="3908"/>
                </a:cubicBezTo>
                <a:cubicBezTo>
                  <a:pt x="1434" y="3790"/>
                  <a:pt x="1475" y="3661"/>
                  <a:pt x="1534" y="3536"/>
                </a:cubicBezTo>
                <a:cubicBezTo>
                  <a:pt x="1571" y="3465"/>
                  <a:pt x="1703" y="3424"/>
                  <a:pt x="1703" y="3350"/>
                </a:cubicBezTo>
                <a:cubicBezTo>
                  <a:pt x="1703" y="3306"/>
                  <a:pt x="1966" y="2785"/>
                  <a:pt x="1912" y="2765"/>
                </a:cubicBezTo>
                <a:close/>
              </a:path>
            </a:pathLst>
          </a:custGeom>
          <a:solidFill>
            <a:schemeClr val="accent5"/>
          </a:solidFill>
          <a:ln w="12700">
            <a:miter lim="400000"/>
          </a:ln>
          <a:effectLst>
            <a:outerShdw blurRad="114300" dist="12700" dir="5400000" rotWithShape="0">
              <a:srgbClr val="000000"/>
            </a:outerShdw>
          </a:effectLst>
        </p:spPr>
        <p:txBody>
          <a:bodyPr lIns="45719" rIns="45719" anchor="ctr"/>
          <a:lstStyle/>
          <a:p>
            <a:pPr>
              <a:defRPr sz="1300" b="1">
                <a:ln w="24500" cap="flat">
                  <a:solidFill>
                    <a:srgbClr val="D02E2A"/>
                  </a:solidFill>
                  <a:prstDash val="solid"/>
                  <a:miter lim="800000"/>
                </a:ln>
                <a:gradFill flip="none" rotWithShape="1">
                  <a:gsLst>
                    <a:gs pos="10000">
                      <a:srgbClr val="FBF3F2"/>
                    </a:gs>
                    <a:gs pos="60000">
                      <a:srgbClr val="F3D7D7"/>
                    </a:gs>
                    <a:gs pos="100000">
                      <a:srgbClr val="E38A88"/>
                    </a:gs>
                  </a:gsLst>
                  <a:lin ang="5400000" scaled="0"/>
                </a:gradFill>
                <a:effectLst>
                  <a:outerShdw blurRad="38100" dist="38100" dir="7020000" rotWithShape="0">
                    <a:srgbClr val="000000">
                      <a:alpha val="35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51" name="Rectangle 46"/>
          <p:cNvSpPr txBox="1"/>
          <p:nvPr/>
        </p:nvSpPr>
        <p:spPr>
          <a:xfrm>
            <a:off x="479075" y="977854"/>
            <a:ext cx="8031027" cy="4218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4290" tIns="34290" rIns="34290" bIns="34290" anchor="ctr">
            <a:spAutoFit/>
          </a:bodyPr>
          <a:lstStyle>
            <a:lvl1pPr algn="ctr">
              <a:defRPr sz="2800"/>
            </a:lvl1pPr>
          </a:lstStyle>
          <a:p>
            <a:r>
              <a:t>La gestion de son état d’esprit </a:t>
            </a:r>
          </a:p>
        </p:txBody>
      </p:sp>
      <p:grpSp>
        <p:nvGrpSpPr>
          <p:cNvPr id="154" name="AutoShape 28"/>
          <p:cNvGrpSpPr/>
          <p:nvPr/>
        </p:nvGrpSpPr>
        <p:grpSpPr>
          <a:xfrm>
            <a:off x="1410869" y="4814904"/>
            <a:ext cx="1675211" cy="917973"/>
            <a:chOff x="0" y="0"/>
            <a:chExt cx="1675209" cy="917971"/>
          </a:xfrm>
        </p:grpSpPr>
        <p:sp>
          <p:nvSpPr>
            <p:cNvPr id="152" name="Figure"/>
            <p:cNvSpPr/>
            <p:nvPr/>
          </p:nvSpPr>
          <p:spPr>
            <a:xfrm>
              <a:off x="-1" y="0"/>
              <a:ext cx="1675211" cy="917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5800"/>
                  </a:moveTo>
                  <a:lnTo>
                    <a:pt x="14522" y="0"/>
                  </a:lnTo>
                  <a:lnTo>
                    <a:pt x="14155" y="5325"/>
                  </a:lnTo>
                  <a:lnTo>
                    <a:pt x="18380" y="4457"/>
                  </a:lnTo>
                  <a:lnTo>
                    <a:pt x="16702" y="7315"/>
                  </a:lnTo>
                  <a:lnTo>
                    <a:pt x="21097" y="8137"/>
                  </a:lnTo>
                  <a:lnTo>
                    <a:pt x="17607" y="10475"/>
                  </a:lnTo>
                  <a:lnTo>
                    <a:pt x="21600" y="13290"/>
                  </a:lnTo>
                  <a:lnTo>
                    <a:pt x="16837" y="12942"/>
                  </a:lnTo>
                  <a:lnTo>
                    <a:pt x="18145" y="18095"/>
                  </a:lnTo>
                  <a:lnTo>
                    <a:pt x="14020" y="14457"/>
                  </a:lnTo>
                  <a:lnTo>
                    <a:pt x="13247" y="19737"/>
                  </a:lnTo>
                  <a:lnTo>
                    <a:pt x="10532" y="14935"/>
                  </a:lnTo>
                  <a:lnTo>
                    <a:pt x="8485" y="21600"/>
                  </a:lnTo>
                  <a:lnTo>
                    <a:pt x="7715" y="15627"/>
                  </a:lnTo>
                  <a:lnTo>
                    <a:pt x="4762" y="17617"/>
                  </a:lnTo>
                  <a:lnTo>
                    <a:pt x="5667" y="13937"/>
                  </a:lnTo>
                  <a:lnTo>
                    <a:pt x="135" y="14587"/>
                  </a:lnTo>
                  <a:lnTo>
                    <a:pt x="3722" y="11775"/>
                  </a:lnTo>
                  <a:lnTo>
                    <a:pt x="0" y="8615"/>
                  </a:lnTo>
                  <a:lnTo>
                    <a:pt x="4627" y="7617"/>
                  </a:lnTo>
                  <a:lnTo>
                    <a:pt x="370" y="2295"/>
                  </a:lnTo>
                  <a:lnTo>
                    <a:pt x="7312" y="6320"/>
                  </a:lnTo>
                  <a:lnTo>
                    <a:pt x="8352" y="2295"/>
                  </a:ln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miter lim="400000"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500"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53" name="Stress"/>
            <p:cNvSpPr txBox="1"/>
            <p:nvPr/>
          </p:nvSpPr>
          <p:spPr>
            <a:xfrm>
              <a:off x="540250" y="291449"/>
              <a:ext cx="573693" cy="27799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1500" b="1">
                  <a:solidFill>
                    <a:srgbClr val="FFFFFF"/>
                  </a:solidFill>
                </a:defRPr>
              </a:lvl1pPr>
            </a:lstStyle>
            <a:p>
              <a:r>
                <a:t>Stress</a:t>
              </a:r>
            </a:p>
          </p:txBody>
        </p:sp>
      </p:grpSp>
      <p:sp>
        <p:nvSpPr>
          <p:cNvPr id="155" name="Rectangle 28"/>
          <p:cNvSpPr txBox="1"/>
          <p:nvPr/>
        </p:nvSpPr>
        <p:spPr>
          <a:xfrm>
            <a:off x="3470910" y="4179099"/>
            <a:ext cx="2412472" cy="16303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50000"/>
              </a:lnSpc>
              <a:defRPr sz="1000" b="1"/>
            </a:pPr>
            <a:endParaRPr/>
          </a:p>
          <a:p>
            <a:pPr>
              <a:lnSpc>
                <a:spcPct val="150000"/>
              </a:lnSpc>
              <a:defRPr sz="1000" b="1"/>
            </a:pPr>
            <a:endParaRPr/>
          </a:p>
          <a:p>
            <a:pPr>
              <a:lnSpc>
                <a:spcPct val="150000"/>
              </a:lnSpc>
              <a:defRPr sz="1000" b="1"/>
            </a:pPr>
            <a:endParaRPr/>
          </a:p>
          <a:p>
            <a:pPr>
              <a:lnSpc>
                <a:spcPct val="150000"/>
              </a:lnSpc>
              <a:defRPr sz="1000" b="1"/>
            </a:pPr>
            <a:endParaRPr/>
          </a:p>
          <a:p>
            <a:pPr>
              <a:lnSpc>
                <a:spcPct val="150000"/>
              </a:lnSpc>
              <a:defRPr sz="1000" b="1"/>
            </a:pPr>
            <a:r>
              <a:t>Exercices divers : Pack Aventure/Pensées alternatives/pyramide M/E</a:t>
            </a:r>
          </a:p>
        </p:txBody>
      </p:sp>
      <p:sp>
        <p:nvSpPr>
          <p:cNvPr id="156" name="Text Box 21"/>
          <p:cNvSpPr txBox="1"/>
          <p:nvPr/>
        </p:nvSpPr>
        <p:spPr>
          <a:xfrm>
            <a:off x="3291085" y="4393415"/>
            <a:ext cx="2592301" cy="625188"/>
          </a:xfrm>
          <a:prstGeom prst="rect">
            <a:avLst/>
          </a:prstGeom>
          <a:ln w="12700">
            <a:miter lim="400000"/>
          </a:ln>
          <a:effectLst>
            <a:outerShdw dist="17961" dir="2700000" rotWithShape="0">
              <a:srgbClr val="2F4D71"/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000"/>
              </a:spcBef>
              <a:defRPr b="1"/>
            </a:lvl1pPr>
          </a:lstStyle>
          <a:p>
            <a:r>
              <a:t>Bascule d’1 état d’esprit à l’autre</a:t>
            </a:r>
          </a:p>
        </p:txBody>
      </p:sp>
      <p:sp>
        <p:nvSpPr>
          <p:cNvPr id="157" name="Line 29"/>
          <p:cNvSpPr/>
          <p:nvPr/>
        </p:nvSpPr>
        <p:spPr>
          <a:xfrm>
            <a:off x="5589992" y="2893214"/>
            <a:ext cx="857257" cy="857257"/>
          </a:xfrm>
          <a:prstGeom prst="line">
            <a:avLst/>
          </a:prstGeom>
          <a:ln w="57150">
            <a:solidFill>
              <a:schemeClr val="accent5"/>
            </a:solidFill>
            <a:headEnd type="triangle"/>
            <a:tailEnd type="triangle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/>
          <a:lstStyle/>
          <a:p>
            <a:endParaRPr/>
          </a:p>
        </p:txBody>
      </p:sp>
      <p:sp>
        <p:nvSpPr>
          <p:cNvPr id="158" name="Text Box 11"/>
          <p:cNvSpPr txBox="1"/>
          <p:nvPr/>
        </p:nvSpPr>
        <p:spPr>
          <a:xfrm>
            <a:off x="2428862" y="2998398"/>
            <a:ext cx="1646635" cy="267728"/>
          </a:xfrm>
          <a:prstGeom prst="rect">
            <a:avLst/>
          </a:prstGeom>
          <a:solidFill>
            <a:srgbClr val="C4BD97"/>
          </a:solidFill>
          <a:ln>
            <a:solidFill>
              <a:srgbClr val="FFFFFF"/>
            </a:solidFill>
            <a:miter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1300" b="1"/>
            </a:lvl1pPr>
          </a:lstStyle>
          <a:p>
            <a:r>
              <a:t>Inefficacité</a:t>
            </a:r>
          </a:p>
        </p:txBody>
      </p:sp>
      <p:sp>
        <p:nvSpPr>
          <p:cNvPr id="159" name="Text Box 11"/>
          <p:cNvSpPr txBox="1"/>
          <p:nvPr/>
        </p:nvSpPr>
        <p:spPr>
          <a:xfrm>
            <a:off x="5068508" y="2998398"/>
            <a:ext cx="1646636" cy="258203"/>
          </a:xfrm>
          <a:prstGeom prst="rect">
            <a:avLst/>
          </a:prstGeom>
          <a:solidFill>
            <a:srgbClr val="C4BD9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1300" b="1"/>
            </a:lvl1pPr>
          </a:lstStyle>
          <a:p>
            <a:r>
              <a:t>Efficacité</a:t>
            </a:r>
          </a:p>
        </p:txBody>
      </p:sp>
      <p:grpSp>
        <p:nvGrpSpPr>
          <p:cNvPr id="162" name="Larme 28"/>
          <p:cNvGrpSpPr/>
          <p:nvPr/>
        </p:nvGrpSpPr>
        <p:grpSpPr>
          <a:xfrm>
            <a:off x="6340090" y="4875619"/>
            <a:ext cx="1285885" cy="857257"/>
            <a:chOff x="0" y="0"/>
            <a:chExt cx="1285884" cy="857256"/>
          </a:xfrm>
        </p:grpSpPr>
        <p:sp>
          <p:nvSpPr>
            <p:cNvPr id="160" name="Figure"/>
            <p:cNvSpPr/>
            <p:nvPr/>
          </p:nvSpPr>
          <p:spPr>
            <a:xfrm>
              <a:off x="-1" y="-1"/>
              <a:ext cx="1285886" cy="857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4400" y="0"/>
                    <a:pt x="18000" y="0"/>
                    <a:pt x="21600" y="0"/>
                  </a:cubicBezTo>
                  <a:cubicBezTo>
                    <a:pt x="21600" y="3600"/>
                    <a:pt x="21600" y="7200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</a:path>
              </a:pathLst>
            </a:custGeom>
            <a:solidFill>
              <a:srgbClr val="00B050"/>
            </a:solidFill>
            <a:ln w="12700" cap="flat">
              <a:noFill/>
              <a:miter lim="400000"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500"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1" name="Sérénité"/>
            <p:cNvSpPr txBox="1"/>
            <p:nvPr/>
          </p:nvSpPr>
          <p:spPr>
            <a:xfrm>
              <a:off x="234033" y="289629"/>
              <a:ext cx="817819" cy="27799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500" b="1">
                  <a:solidFill>
                    <a:srgbClr val="FFFFFF"/>
                  </a:solidFill>
                </a:defRPr>
              </a:lvl1pPr>
            </a:lstStyle>
            <a:p>
              <a:r>
                <a:t>Sérénité</a:t>
              </a:r>
            </a:p>
          </p:txBody>
        </p:sp>
      </p:grpSp>
      <p:sp>
        <p:nvSpPr>
          <p:cNvPr id="163" name="AutoShape 32"/>
          <p:cNvSpPr/>
          <p:nvPr/>
        </p:nvSpPr>
        <p:spPr>
          <a:xfrm>
            <a:off x="3554010" y="5036354"/>
            <a:ext cx="2269333" cy="107158"/>
          </a:xfrm>
          <a:prstGeom prst="rightArrow">
            <a:avLst>
              <a:gd name="adj1" fmla="val 49778"/>
              <a:gd name="adj2" fmla="val 65850"/>
            </a:avLst>
          </a:prstGeom>
          <a:gradFill>
            <a:gsLst>
              <a:gs pos="0">
                <a:srgbClr val="FFFFFF"/>
              </a:gs>
              <a:gs pos="50000">
                <a:srgbClr val="000000"/>
              </a:gs>
              <a:gs pos="100000">
                <a:schemeClr val="accent5"/>
              </a:gs>
            </a:gsLst>
          </a:gradFill>
          <a:ln w="3175"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>
              <a:defRPr sz="2100"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" grpId="0" animBg="1" advAuto="0"/>
      <p:bldP spid="154" grpId="0" animBg="1" advAuto="0"/>
      <p:bldP spid="163" grpId="0" animBg="1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ZoneTexte 5"/>
          <p:cNvSpPr txBox="1"/>
          <p:nvPr/>
        </p:nvSpPr>
        <p:spPr>
          <a:xfrm>
            <a:off x="2365926" y="479727"/>
            <a:ext cx="5669202" cy="4447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defTabSz="914400">
              <a:defRPr sz="2800">
                <a:solidFill>
                  <a:srgbClr val="0E0816"/>
                </a:solidFill>
              </a:defRPr>
            </a:lvl1pPr>
          </a:lstStyle>
          <a:p>
            <a:r>
              <a:t>Gestion de son état d’esprit</a:t>
            </a:r>
          </a:p>
        </p:txBody>
      </p:sp>
      <p:sp>
        <p:nvSpPr>
          <p:cNvPr id="166" name="Rectangle 14"/>
          <p:cNvSpPr/>
          <p:nvPr/>
        </p:nvSpPr>
        <p:spPr>
          <a:xfrm>
            <a:off x="7143750" y="3248025"/>
            <a:ext cx="785815" cy="71437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 defTabSz="914400">
              <a:defRPr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pPr>
            <a:endParaRPr/>
          </a:p>
        </p:txBody>
      </p:sp>
      <p:sp>
        <p:nvSpPr>
          <p:cNvPr id="167" name="Text Box 35"/>
          <p:cNvSpPr txBox="1"/>
          <p:nvPr/>
        </p:nvSpPr>
        <p:spPr>
          <a:xfrm>
            <a:off x="5641414" y="4662486"/>
            <a:ext cx="2572387" cy="777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 defTabSz="914400">
              <a:spcBef>
                <a:spcPts val="900"/>
              </a:spcBef>
              <a:defRPr sz="1600">
                <a:latin typeface="Corbel"/>
                <a:ea typeface="Corbel"/>
                <a:cs typeface="Corbel"/>
                <a:sym typeface="Corbel"/>
              </a:defRPr>
            </a:pPr>
            <a:r>
              <a:t>Mode Adaptatif</a:t>
            </a:r>
            <a:endParaRPr>
              <a:latin typeface="AvantGarde Bk BT"/>
              <a:ea typeface="AvantGarde Bk BT"/>
              <a:cs typeface="AvantGarde Bk BT"/>
              <a:sym typeface="AvantGarde Bk BT"/>
            </a:endParaRPr>
          </a:p>
          <a:p>
            <a:pPr algn="ctr" defTabSz="914400">
              <a:defRPr sz="1600">
                <a:latin typeface="Corbel"/>
                <a:ea typeface="Corbel"/>
                <a:cs typeface="Corbel"/>
                <a:sym typeface="Corbel"/>
              </a:defRPr>
            </a:pPr>
            <a:r>
              <a:t>(Territoires Néocorticaux préfrontaux)</a:t>
            </a:r>
          </a:p>
        </p:txBody>
      </p:sp>
      <p:sp>
        <p:nvSpPr>
          <p:cNvPr id="168" name="Text Box 36"/>
          <p:cNvSpPr txBox="1"/>
          <p:nvPr/>
        </p:nvSpPr>
        <p:spPr>
          <a:xfrm>
            <a:off x="1304607" y="4662488"/>
            <a:ext cx="2011998" cy="548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914400">
              <a:spcBef>
                <a:spcPts val="900"/>
              </a:spcBef>
              <a:defRPr sz="1600">
                <a:latin typeface="Corbel"/>
                <a:ea typeface="Corbel"/>
                <a:cs typeface="Corbel"/>
                <a:sym typeface="Corbel"/>
              </a:defRPr>
            </a:lvl1pPr>
          </a:lstStyle>
          <a:p>
            <a:r>
              <a:t>Mode Émotionnel (Territoires limbiques)</a:t>
            </a:r>
          </a:p>
        </p:txBody>
      </p:sp>
      <p:sp>
        <p:nvSpPr>
          <p:cNvPr id="169" name="Rectangle 42"/>
          <p:cNvSpPr txBox="1"/>
          <p:nvPr/>
        </p:nvSpPr>
        <p:spPr>
          <a:xfrm>
            <a:off x="3350169" y="1285875"/>
            <a:ext cx="2659964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 defTabSz="914400">
              <a:defRPr sz="2400">
                <a:latin typeface="Corbel"/>
                <a:ea typeface="Corbel"/>
                <a:cs typeface="Corbel"/>
                <a:sym typeface="Corbel"/>
              </a:defRPr>
            </a:lvl1pPr>
          </a:lstStyle>
          <a:p>
            <a:r>
              <a:t>Observations en IRM</a:t>
            </a:r>
          </a:p>
        </p:txBody>
      </p:sp>
      <p:pic>
        <p:nvPicPr>
          <p:cNvPr id="170" name="I 1" descr="I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054" y="2286000"/>
            <a:ext cx="2625508" cy="22105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71" name="I 2" descr="I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8102" y="2286000"/>
            <a:ext cx="2625599" cy="2211743"/>
          </a:xfrm>
          <a:prstGeom prst="rect">
            <a:avLst/>
          </a:prstGeom>
          <a:ln w="12700">
            <a:miter lim="400000"/>
          </a:ln>
        </p:spPr>
      </p:pic>
      <p:pic>
        <p:nvPicPr>
          <p:cNvPr id="172" name="Image 12" descr="Imag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511635"/>
            <a:ext cx="9144000" cy="26106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Rectangle 14"/>
          <p:cNvSpPr/>
          <p:nvPr/>
        </p:nvSpPr>
        <p:spPr>
          <a:xfrm>
            <a:off x="6500814" y="4012426"/>
            <a:ext cx="589361" cy="53578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pPr>
            <a:endParaRPr/>
          </a:p>
        </p:txBody>
      </p:sp>
      <p:grpSp>
        <p:nvGrpSpPr>
          <p:cNvPr id="177" name="Rectangle à coins arrondis 29"/>
          <p:cNvGrpSpPr/>
          <p:nvPr/>
        </p:nvGrpSpPr>
        <p:grpSpPr>
          <a:xfrm>
            <a:off x="5214937" y="3013503"/>
            <a:ext cx="2625330" cy="2732486"/>
            <a:chOff x="0" y="0"/>
            <a:chExt cx="2625329" cy="2732484"/>
          </a:xfrm>
        </p:grpSpPr>
        <p:sp>
          <p:nvSpPr>
            <p:cNvPr id="175" name="Rectangle aux angles arrondis"/>
            <p:cNvSpPr/>
            <p:nvPr/>
          </p:nvSpPr>
          <p:spPr>
            <a:xfrm>
              <a:off x="0" y="0"/>
              <a:ext cx="2625330" cy="2732485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lnSpc>
                  <a:spcPct val="150000"/>
                </a:lnSpc>
              </a:pPr>
              <a:endParaRPr/>
            </a:p>
          </p:txBody>
        </p:sp>
        <p:sp>
          <p:nvSpPr>
            <p:cNvPr id="176" name="Curiosité…"/>
            <p:cNvSpPr txBox="1"/>
            <p:nvPr/>
          </p:nvSpPr>
          <p:spPr>
            <a:xfrm>
              <a:off x="173878" y="187047"/>
              <a:ext cx="2277574" cy="2358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>
                <a:lnSpc>
                  <a:spcPct val="150000"/>
                </a:lnSpc>
                <a:defRPr>
                  <a:solidFill>
                    <a:srgbClr val="FF0000"/>
                  </a:solidFill>
                  <a:latin typeface="Corbel"/>
                  <a:ea typeface="Corbel"/>
                  <a:cs typeface="Corbel"/>
                  <a:sym typeface="Corbel"/>
                </a:defRPr>
              </a:pPr>
              <a:r>
                <a:t>C</a:t>
              </a:r>
              <a:r>
                <a:rPr>
                  <a:solidFill>
                    <a:srgbClr val="FFFFFF"/>
                  </a:solidFill>
                </a:rPr>
                <a:t>uriosité</a:t>
              </a:r>
            </a:p>
            <a:p>
              <a:pPr>
                <a:lnSpc>
                  <a:spcPct val="150000"/>
                </a:lnSpc>
                <a:defRPr>
                  <a:solidFill>
                    <a:srgbClr val="FF0000"/>
                  </a:solidFill>
                  <a:latin typeface="Corbel"/>
                  <a:ea typeface="Corbel"/>
                  <a:cs typeface="Corbel"/>
                  <a:sym typeface="Corbel"/>
                </a:defRPr>
              </a:pPr>
              <a:r>
                <a:t>A</a:t>
              </a:r>
              <a:r>
                <a:rPr>
                  <a:solidFill>
                    <a:srgbClr val="FFFFFF"/>
                  </a:solidFill>
                </a:rPr>
                <a:t>cceptation</a:t>
              </a:r>
            </a:p>
            <a:p>
              <a:pPr>
                <a:lnSpc>
                  <a:spcPct val="150000"/>
                </a:lnSpc>
                <a:defRPr>
                  <a:solidFill>
                    <a:srgbClr val="FF0000"/>
                  </a:solidFill>
                  <a:latin typeface="Corbel"/>
                  <a:ea typeface="Corbel"/>
                  <a:cs typeface="Corbel"/>
                  <a:sym typeface="Corbel"/>
                </a:defRPr>
              </a:pPr>
              <a:r>
                <a:t>N</a:t>
              </a:r>
              <a:r>
                <a:rPr>
                  <a:solidFill>
                    <a:srgbClr val="FFFFFF"/>
                  </a:solidFill>
                </a:rPr>
                <a:t>uance</a:t>
              </a:r>
            </a:p>
            <a:p>
              <a:pPr>
                <a:lnSpc>
                  <a:spcPct val="150000"/>
                </a:lnSpc>
                <a:defRPr>
                  <a:solidFill>
                    <a:srgbClr val="FFFFFF"/>
                  </a:solidFill>
                  <a:latin typeface="Corbel"/>
                  <a:ea typeface="Corbel"/>
                  <a:cs typeface="Corbel"/>
                  <a:sym typeface="Corbel"/>
                </a:defRPr>
              </a:pPr>
              <a:r>
                <a:t>« </a:t>
              </a:r>
              <a:r>
                <a:rPr>
                  <a:solidFill>
                    <a:srgbClr val="FF0000"/>
                  </a:solidFill>
                </a:rPr>
                <a:t>A</a:t>
              </a:r>
              <a:r>
                <a:t>ltitude », Relativité</a:t>
              </a:r>
            </a:p>
            <a:p>
              <a:pPr>
                <a:lnSpc>
                  <a:spcPct val="150000"/>
                </a:lnSpc>
                <a:defRPr>
                  <a:solidFill>
                    <a:srgbClr val="FF0000"/>
                  </a:solidFill>
                  <a:latin typeface="Corbel"/>
                  <a:ea typeface="Corbel"/>
                  <a:cs typeface="Corbel"/>
                  <a:sym typeface="Corbel"/>
                </a:defRPr>
              </a:pPr>
              <a:r>
                <a:t>R</a:t>
              </a:r>
              <a:r>
                <a:rPr>
                  <a:solidFill>
                    <a:srgbClr val="FFFFFF"/>
                  </a:solidFill>
                </a:rPr>
                <a:t>éflexion  logique</a:t>
              </a:r>
            </a:p>
            <a:p>
              <a:pPr>
                <a:lnSpc>
                  <a:spcPct val="150000"/>
                </a:lnSpc>
                <a:defRPr>
                  <a:solidFill>
                    <a:srgbClr val="FF0000"/>
                  </a:solidFill>
                  <a:latin typeface="Corbel"/>
                  <a:ea typeface="Corbel"/>
                  <a:cs typeface="Corbel"/>
                  <a:sym typeface="Corbel"/>
                </a:defRPr>
              </a:pPr>
              <a:r>
                <a:t>I</a:t>
              </a:r>
              <a:r>
                <a:rPr>
                  <a:solidFill>
                    <a:srgbClr val="FFFFFF"/>
                  </a:solidFill>
                </a:rPr>
                <a:t>ndividualisation</a:t>
              </a:r>
            </a:p>
          </p:txBody>
        </p:sp>
      </p:grpSp>
      <p:grpSp>
        <p:nvGrpSpPr>
          <p:cNvPr id="180" name="Rectangle à coins arrondis 30"/>
          <p:cNvGrpSpPr/>
          <p:nvPr/>
        </p:nvGrpSpPr>
        <p:grpSpPr>
          <a:xfrm>
            <a:off x="1357290" y="2920004"/>
            <a:ext cx="2625347" cy="2732505"/>
            <a:chOff x="0" y="0"/>
            <a:chExt cx="2625346" cy="2732503"/>
          </a:xfrm>
        </p:grpSpPr>
        <p:sp>
          <p:nvSpPr>
            <p:cNvPr id="178" name="Rectangle aux angles arrondis"/>
            <p:cNvSpPr/>
            <p:nvPr/>
          </p:nvSpPr>
          <p:spPr>
            <a:xfrm>
              <a:off x="0" y="0"/>
              <a:ext cx="2625347" cy="2732504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r">
                <a:lnSpc>
                  <a:spcPct val="150000"/>
                </a:lnSpc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79" name="Routine…"/>
            <p:cNvSpPr txBox="1"/>
            <p:nvPr/>
          </p:nvSpPr>
          <p:spPr>
            <a:xfrm>
              <a:off x="173878" y="187057"/>
              <a:ext cx="2277591" cy="2358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r">
                <a:lnSpc>
                  <a:spcPct val="150000"/>
                </a:lnSpc>
                <a:defRPr>
                  <a:solidFill>
                    <a:srgbClr val="FFFFFF"/>
                  </a:solidFill>
                  <a:latin typeface="Corbel"/>
                  <a:ea typeface="Corbel"/>
                  <a:cs typeface="Corbel"/>
                  <a:sym typeface="Corbel"/>
                </a:defRPr>
              </a:pPr>
              <a:r>
                <a:t>Routine</a:t>
              </a:r>
            </a:p>
            <a:p>
              <a:pPr algn="r">
                <a:lnSpc>
                  <a:spcPct val="150000"/>
                </a:lnSpc>
                <a:defRPr>
                  <a:solidFill>
                    <a:srgbClr val="FFFFFF"/>
                  </a:solidFill>
                  <a:latin typeface="Corbel"/>
                  <a:ea typeface="Corbel"/>
                  <a:cs typeface="Corbel"/>
                  <a:sym typeface="Corbel"/>
                </a:defRPr>
              </a:pPr>
              <a:r>
                <a:t>Refus</a:t>
              </a:r>
            </a:p>
            <a:p>
              <a:pPr algn="r">
                <a:lnSpc>
                  <a:spcPct val="150000"/>
                </a:lnSpc>
                <a:defRPr>
                  <a:solidFill>
                    <a:srgbClr val="FFFFFF"/>
                  </a:solidFill>
                  <a:latin typeface="Corbel"/>
                  <a:ea typeface="Corbel"/>
                  <a:cs typeface="Corbel"/>
                  <a:sym typeface="Corbel"/>
                </a:defRPr>
              </a:pPr>
              <a:r>
                <a:t>Binaire</a:t>
              </a:r>
            </a:p>
            <a:p>
              <a:pPr algn="r">
                <a:lnSpc>
                  <a:spcPct val="150000"/>
                </a:lnSpc>
                <a:defRPr>
                  <a:solidFill>
                    <a:srgbClr val="FFFFFF"/>
                  </a:solidFill>
                  <a:latin typeface="Corbel"/>
                  <a:ea typeface="Corbel"/>
                  <a:cs typeface="Corbel"/>
                  <a:sym typeface="Corbel"/>
                </a:defRPr>
              </a:pPr>
              <a:r>
                <a:t>Certitude</a:t>
              </a:r>
            </a:p>
            <a:p>
              <a:pPr algn="r">
                <a:lnSpc>
                  <a:spcPct val="150000"/>
                </a:lnSpc>
                <a:defRPr>
                  <a:solidFill>
                    <a:srgbClr val="FFFFFF"/>
                  </a:solidFill>
                  <a:latin typeface="Corbel"/>
                  <a:ea typeface="Corbel"/>
                  <a:cs typeface="Corbel"/>
                  <a:sym typeface="Corbel"/>
                </a:defRPr>
              </a:pPr>
              <a:r>
                <a:t>Empirisme</a:t>
              </a:r>
            </a:p>
            <a:p>
              <a:pPr algn="r">
                <a:lnSpc>
                  <a:spcPct val="150000"/>
                </a:lnSpc>
                <a:defRPr>
                  <a:solidFill>
                    <a:srgbClr val="FFFFFF"/>
                  </a:solidFill>
                  <a:latin typeface="Corbel"/>
                  <a:ea typeface="Corbel"/>
                  <a:cs typeface="Corbel"/>
                  <a:sym typeface="Corbel"/>
                </a:defRPr>
              </a:pPr>
              <a:r>
                <a:t>Image Sociale</a:t>
              </a:r>
            </a:p>
          </p:txBody>
        </p:sp>
      </p:grpSp>
      <p:sp>
        <p:nvSpPr>
          <p:cNvPr id="181" name="Text Box 4"/>
          <p:cNvSpPr txBox="1"/>
          <p:nvPr/>
        </p:nvSpPr>
        <p:spPr>
          <a:xfrm>
            <a:off x="1283973" y="1920557"/>
            <a:ext cx="2851786" cy="802641"/>
          </a:xfrm>
          <a:prstGeom prst="rect">
            <a:avLst/>
          </a:prstGeom>
          <a:ln w="12700">
            <a:miter lim="400000"/>
          </a:ln>
          <a:effectLst>
            <a:outerShdw blurRad="63500" rotWithShape="0">
              <a:srgbClr val="000000">
                <a:alpha val="39999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400"/>
              </a:spcBef>
              <a:defRPr sz="2400">
                <a:solidFill>
                  <a:schemeClr val="accent3"/>
                </a:solidFill>
                <a:latin typeface="Corbel"/>
                <a:ea typeface="Corbel"/>
                <a:cs typeface="Corbel"/>
                <a:sym typeface="Corbel"/>
              </a:defRPr>
            </a:lvl1pPr>
          </a:lstStyle>
          <a:p>
            <a:r>
              <a:t>Etat d’esprit Emotionnel</a:t>
            </a:r>
          </a:p>
        </p:txBody>
      </p:sp>
      <p:sp>
        <p:nvSpPr>
          <p:cNvPr id="182" name="Text Box 5"/>
          <p:cNvSpPr txBox="1"/>
          <p:nvPr/>
        </p:nvSpPr>
        <p:spPr>
          <a:xfrm>
            <a:off x="5266611" y="1920557"/>
            <a:ext cx="2527936" cy="802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spcBef>
                <a:spcPts val="1400"/>
              </a:spcBef>
              <a:defRPr sz="2400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defRPr>
            </a:pPr>
            <a:r>
              <a:t>Etat d’esprit adaptatif</a:t>
            </a:r>
            <a:r>
              <a:rPr sz="1500"/>
              <a:t>  </a:t>
            </a:r>
          </a:p>
        </p:txBody>
      </p:sp>
      <p:sp>
        <p:nvSpPr>
          <p:cNvPr id="183" name="AutoShape 9"/>
          <p:cNvSpPr/>
          <p:nvPr/>
        </p:nvSpPr>
        <p:spPr>
          <a:xfrm>
            <a:off x="4193380" y="4118393"/>
            <a:ext cx="810817" cy="215505"/>
          </a:xfrm>
          <a:prstGeom prst="leftRightArrow">
            <a:avLst>
              <a:gd name="adj1" fmla="val 50000"/>
              <a:gd name="adj2" fmla="val 75249"/>
            </a:avLst>
          </a:prstGeom>
          <a:gradFill>
            <a:gsLst>
              <a:gs pos="0">
                <a:schemeClr val="accent3"/>
              </a:gs>
              <a:gs pos="50000">
                <a:srgbClr val="FFFFFF"/>
              </a:gs>
              <a:gs pos="100000">
                <a:schemeClr val="accent2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4" name="AutoShape 10"/>
          <p:cNvSpPr/>
          <p:nvPr/>
        </p:nvSpPr>
        <p:spPr>
          <a:xfrm>
            <a:off x="4193380" y="4547022"/>
            <a:ext cx="810817" cy="215504"/>
          </a:xfrm>
          <a:prstGeom prst="leftRightArrow">
            <a:avLst>
              <a:gd name="adj1" fmla="val 50000"/>
              <a:gd name="adj2" fmla="val 75249"/>
            </a:avLst>
          </a:prstGeom>
          <a:gradFill>
            <a:gsLst>
              <a:gs pos="0">
                <a:schemeClr val="accent3"/>
              </a:gs>
              <a:gs pos="50000">
                <a:srgbClr val="FFFFFF"/>
              </a:gs>
              <a:gs pos="100000">
                <a:schemeClr val="accent2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5" name="AutoShape 11"/>
          <p:cNvSpPr/>
          <p:nvPr/>
        </p:nvSpPr>
        <p:spPr>
          <a:xfrm>
            <a:off x="4193380" y="4922070"/>
            <a:ext cx="810817" cy="215505"/>
          </a:xfrm>
          <a:prstGeom prst="leftRightArrow">
            <a:avLst>
              <a:gd name="adj1" fmla="val 50000"/>
              <a:gd name="adj2" fmla="val 75249"/>
            </a:avLst>
          </a:prstGeom>
          <a:gradFill>
            <a:gsLst>
              <a:gs pos="0">
                <a:schemeClr val="accent3"/>
              </a:gs>
              <a:gs pos="50000">
                <a:srgbClr val="FFFFFF"/>
              </a:gs>
              <a:gs pos="100000">
                <a:schemeClr val="accent2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6" name="AutoShape 12"/>
          <p:cNvSpPr/>
          <p:nvPr/>
        </p:nvSpPr>
        <p:spPr>
          <a:xfrm>
            <a:off x="4193380" y="5298311"/>
            <a:ext cx="810817" cy="215504"/>
          </a:xfrm>
          <a:prstGeom prst="leftRightArrow">
            <a:avLst>
              <a:gd name="adj1" fmla="val 50000"/>
              <a:gd name="adj2" fmla="val 75249"/>
            </a:avLst>
          </a:prstGeom>
          <a:gradFill>
            <a:gsLst>
              <a:gs pos="0">
                <a:schemeClr val="accent3"/>
              </a:gs>
              <a:gs pos="50000">
                <a:srgbClr val="FFFFFF"/>
              </a:gs>
              <a:gs pos="100000">
                <a:schemeClr val="accent2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7" name="AutoShape 9"/>
          <p:cNvSpPr/>
          <p:nvPr/>
        </p:nvSpPr>
        <p:spPr>
          <a:xfrm>
            <a:off x="4196955" y="3689767"/>
            <a:ext cx="810816" cy="215504"/>
          </a:xfrm>
          <a:prstGeom prst="leftRightArrow">
            <a:avLst>
              <a:gd name="adj1" fmla="val 50000"/>
              <a:gd name="adj2" fmla="val 75249"/>
            </a:avLst>
          </a:prstGeom>
          <a:gradFill>
            <a:gsLst>
              <a:gs pos="0">
                <a:schemeClr val="accent3"/>
              </a:gs>
              <a:gs pos="50000">
                <a:srgbClr val="FFFFFF"/>
              </a:gs>
              <a:gs pos="100000">
                <a:schemeClr val="accent2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8" name="WordArt 15"/>
          <p:cNvSpPr txBox="1"/>
          <p:nvPr/>
        </p:nvSpPr>
        <p:spPr>
          <a:xfrm>
            <a:off x="4181480" y="3009916"/>
            <a:ext cx="926306" cy="3595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algn="ctr">
              <a:defRPr sz="1400">
                <a:solidFill>
                  <a:schemeClr val="accent3"/>
                </a:solidFill>
                <a:latin typeface="Corbel"/>
                <a:ea typeface="Corbel"/>
                <a:cs typeface="Corbel"/>
                <a:sym typeface="Corbel"/>
              </a:defRPr>
            </a:pPr>
            <a:r>
              <a:t>bas</a:t>
            </a:r>
            <a:r>
              <a:rPr>
                <a:solidFill>
                  <a:schemeClr val="accent2"/>
                </a:solidFill>
              </a:rPr>
              <a:t>cule</a:t>
            </a:r>
          </a:p>
        </p:txBody>
      </p:sp>
      <p:sp>
        <p:nvSpPr>
          <p:cNvPr id="189" name="AutoShape 9"/>
          <p:cNvSpPr/>
          <p:nvPr/>
        </p:nvSpPr>
        <p:spPr>
          <a:xfrm>
            <a:off x="4196951" y="3261138"/>
            <a:ext cx="810816" cy="215504"/>
          </a:xfrm>
          <a:prstGeom prst="leftRightArrow">
            <a:avLst>
              <a:gd name="adj1" fmla="val 50000"/>
              <a:gd name="adj2" fmla="val 75249"/>
            </a:avLst>
          </a:prstGeom>
          <a:gradFill>
            <a:gsLst>
              <a:gs pos="0">
                <a:schemeClr val="accent3"/>
              </a:gs>
              <a:gs pos="50000">
                <a:srgbClr val="FFFFFF"/>
              </a:gs>
              <a:gs pos="100000">
                <a:schemeClr val="accent2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90" name="Titre 1"/>
          <p:cNvSpPr txBox="1"/>
          <p:nvPr/>
        </p:nvSpPr>
        <p:spPr>
          <a:xfrm>
            <a:off x="1520189" y="892845"/>
            <a:ext cx="6103622" cy="857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4290" tIns="34290" rIns="34290" bIns="34290" anchor="ctr">
            <a:normAutofit/>
          </a:bodyPr>
          <a:lstStyle/>
          <a:p>
            <a:pPr algn="ctr" defTabSz="402336">
              <a:lnSpc>
                <a:spcPct val="80000"/>
              </a:lnSpc>
              <a:defRPr sz="2640"/>
            </a:pPr>
            <a:r>
              <a:t>La gestion de son état d’esprit </a:t>
            </a:r>
            <a:endParaRPr sz="3520"/>
          </a:p>
          <a:p>
            <a:pPr algn="ctr" defTabSz="402336">
              <a:lnSpc>
                <a:spcPct val="80000"/>
              </a:lnSpc>
              <a:defRPr sz="2640"/>
            </a:pPr>
            <a:r>
              <a:rPr sz="3520"/>
              <a:t>(CANARI)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2" name="Tableau 3"/>
          <p:cNvGraphicFramePr/>
          <p:nvPr/>
        </p:nvGraphicFramePr>
        <p:xfrm>
          <a:off x="1625600" y="1828800"/>
          <a:ext cx="6095998" cy="4248012"/>
        </p:xfrm>
        <a:graphic>
          <a:graphicData uri="http://schemas.openxmlformats.org/drawingml/2006/table">
            <a:tbl>
              <a:tblPr/>
              <a:tblGrid>
                <a:gridCol w="16432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7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80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b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Désavantages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b="1">
                          <a:solidFill>
                            <a:srgbClr val="3366FF"/>
                          </a:solidFill>
                          <a:latin typeface="+mj-lt"/>
                          <a:ea typeface="+mj-ea"/>
                          <a:cs typeface="+mj-cs"/>
                          <a:sym typeface="Helvetica"/>
                        </a:rPr>
                        <a:t>Avantages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b="1">
                          <a:solidFill>
                            <a:srgbClr val="3366FF"/>
                          </a:solidFill>
                          <a:latin typeface="+mj-lt"/>
                          <a:ea typeface="+mj-ea"/>
                          <a:cs typeface="+mj-cs"/>
                          <a:sym typeface="Helvetica"/>
                        </a:rPr>
                        <a:t>Désavantages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b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Avantages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2172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3" name="ZoneTexte 5"/>
          <p:cNvSpPr txBox="1"/>
          <p:nvPr/>
        </p:nvSpPr>
        <p:spPr>
          <a:xfrm>
            <a:off x="2198364" y="1367136"/>
            <a:ext cx="2189573" cy="459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defTabSz="914400">
              <a:defRPr sz="2400">
                <a:latin typeface="AvantGarde Bk BT"/>
                <a:ea typeface="AvantGarde Bk BT"/>
                <a:cs typeface="AvantGarde Bk BT"/>
                <a:sym typeface="AvantGarde Bk BT"/>
              </a:defRPr>
            </a:lvl1pPr>
          </a:lstStyle>
          <a:p>
            <a:r>
              <a:t>Absentéisme</a:t>
            </a:r>
          </a:p>
        </p:txBody>
      </p:sp>
      <p:sp>
        <p:nvSpPr>
          <p:cNvPr id="194" name="ZoneTexte 6"/>
          <p:cNvSpPr txBox="1"/>
          <p:nvPr/>
        </p:nvSpPr>
        <p:spPr>
          <a:xfrm>
            <a:off x="5012647" y="1367136"/>
            <a:ext cx="2470777" cy="459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defTabSz="914400">
              <a:defRPr sz="2400">
                <a:latin typeface="AvantGarde Bk BT"/>
                <a:ea typeface="AvantGarde Bk BT"/>
                <a:cs typeface="AvantGarde Bk BT"/>
                <a:sym typeface="AvantGarde Bk BT"/>
              </a:defRPr>
            </a:lvl1pPr>
          </a:lstStyle>
          <a:p>
            <a:r>
              <a:t>Équipe complète</a:t>
            </a:r>
          </a:p>
        </p:txBody>
      </p:sp>
      <p:sp>
        <p:nvSpPr>
          <p:cNvPr id="195" name="ZoneTexte 7"/>
          <p:cNvSpPr txBox="1"/>
          <p:nvPr/>
        </p:nvSpPr>
        <p:spPr>
          <a:xfrm>
            <a:off x="2223845" y="408732"/>
            <a:ext cx="4277360" cy="6016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 algn="ctr" defTabSz="914400">
              <a:defRPr sz="4000"/>
            </a:lvl1pPr>
          </a:lstStyle>
          <a:p>
            <a:r>
              <a:t>Pack Aventure</a:t>
            </a:r>
          </a:p>
        </p:txBody>
      </p:sp>
      <p:grpSp>
        <p:nvGrpSpPr>
          <p:cNvPr id="198" name="Group 4"/>
          <p:cNvGrpSpPr/>
          <p:nvPr/>
        </p:nvGrpSpPr>
        <p:grpSpPr>
          <a:xfrm>
            <a:off x="7175474" y="781188"/>
            <a:ext cx="1968526" cy="1101726"/>
            <a:chOff x="0" y="0"/>
            <a:chExt cx="1968525" cy="1101725"/>
          </a:xfrm>
        </p:grpSpPr>
        <p:pic>
          <p:nvPicPr>
            <p:cNvPr id="196" name="Picture 5" descr="Picture 5"/>
            <p:cNvPicPr>
              <a:picLocks noChangeAspect="1"/>
            </p:cNvPicPr>
            <p:nvPr/>
          </p:nvPicPr>
          <p:blipFill>
            <a:blip r:embed="rId2"/>
            <a:srcRect t="15750"/>
            <a:stretch>
              <a:fillRect/>
            </a:stretch>
          </p:blipFill>
          <p:spPr>
            <a:xfrm>
              <a:off x="0" y="0"/>
              <a:ext cx="1968526" cy="110172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7" name="Rectangle 6"/>
            <p:cNvSpPr txBox="1"/>
            <p:nvPr/>
          </p:nvSpPr>
          <p:spPr>
            <a:xfrm>
              <a:off x="4470" y="220991"/>
              <a:ext cx="1904586" cy="3401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000" b="1">
                  <a:solidFill>
                    <a:srgbClr val="FFFFFF"/>
                  </a:solidFill>
                </a:defRPr>
              </a:lvl1pPr>
            </a:lstStyle>
            <a:p>
              <a:r>
                <a:t>En pratique</a:t>
              </a: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35BAF4-1AE3-D482-B4BC-4B6DE5BF8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C0BE-DCDE-44D7-A58F-5A6331691DEF}" type="datetime1">
              <a:rPr lang="fr-FR" smtClean="0"/>
              <a:t>26/11/2024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B1378B-F47B-2778-212C-42D3253B2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www.bluemind-formation.com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3CCE9B-3129-8C20-3D4A-857CE33A7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FC76-A22E-C54F-805E-C4FD277A9887}" type="slidenum">
              <a:rPr lang="fr-FR" smtClean="0"/>
              <a:pPr/>
              <a:t>17</a:t>
            </a:fld>
            <a:endParaRPr lang="fr-FR"/>
          </a:p>
        </p:txBody>
      </p:sp>
      <p:sp>
        <p:nvSpPr>
          <p:cNvPr id="7" name="Engagé et détaché">
            <a:extLst>
              <a:ext uri="{FF2B5EF4-FFF2-40B4-BE49-F238E27FC236}">
                <a16:creationId xmlns:a16="http://schemas.microsoft.com/office/drawing/2014/main" id="{23E36330-60EB-559C-6A87-58A557916B2F}"/>
              </a:ext>
            </a:extLst>
          </p:cNvPr>
          <p:cNvSpPr txBox="1">
            <a:spLocks/>
          </p:cNvSpPr>
          <p:nvPr/>
        </p:nvSpPr>
        <p:spPr>
          <a:xfrm>
            <a:off x="241724" y="536727"/>
            <a:ext cx="8229601" cy="11430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Engagé et détaché</a:t>
            </a:r>
          </a:p>
        </p:txBody>
      </p:sp>
      <p:sp>
        <p:nvSpPr>
          <p:cNvPr id="8" name="Ligne">
            <a:extLst>
              <a:ext uri="{FF2B5EF4-FFF2-40B4-BE49-F238E27FC236}">
                <a16:creationId xmlns:a16="http://schemas.microsoft.com/office/drawing/2014/main" id="{3B929E15-F909-EAE7-E12C-A74DB9B87D45}"/>
              </a:ext>
            </a:extLst>
          </p:cNvPr>
          <p:cNvSpPr/>
          <p:nvPr/>
        </p:nvSpPr>
        <p:spPr>
          <a:xfrm flipV="1">
            <a:off x="5081046" y="2436403"/>
            <a:ext cx="2" cy="2991559"/>
          </a:xfrm>
          <a:prstGeom prst="line">
            <a:avLst/>
          </a:prstGeom>
          <a:ln w="25400">
            <a:solidFill>
              <a:schemeClr val="accent1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8" tIns="45718" rIns="45718" bIns="45718"/>
          <a:lstStyle/>
          <a:p>
            <a:pPr defTabSz="914400"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9" name="Ligne">
            <a:extLst>
              <a:ext uri="{FF2B5EF4-FFF2-40B4-BE49-F238E27FC236}">
                <a16:creationId xmlns:a16="http://schemas.microsoft.com/office/drawing/2014/main" id="{66D30937-9775-0572-E808-B6D83C6EEAB9}"/>
              </a:ext>
            </a:extLst>
          </p:cNvPr>
          <p:cNvSpPr/>
          <p:nvPr/>
        </p:nvSpPr>
        <p:spPr>
          <a:xfrm>
            <a:off x="3067152" y="3932182"/>
            <a:ext cx="4027790" cy="1"/>
          </a:xfrm>
          <a:prstGeom prst="line">
            <a:avLst/>
          </a:prstGeom>
          <a:ln w="25400">
            <a:solidFill>
              <a:schemeClr val="accent1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8" tIns="45718" rIns="45718" bIns="45718"/>
          <a:lstStyle/>
          <a:p>
            <a:pPr defTabSz="914400"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10" name="Engagé…">
            <a:extLst>
              <a:ext uri="{FF2B5EF4-FFF2-40B4-BE49-F238E27FC236}">
                <a16:creationId xmlns:a16="http://schemas.microsoft.com/office/drawing/2014/main" id="{10B626E6-6728-4C5C-7677-701AB8D3E3A4}"/>
              </a:ext>
            </a:extLst>
          </p:cNvPr>
          <p:cNvSpPr txBox="1"/>
          <p:nvPr/>
        </p:nvSpPr>
        <p:spPr>
          <a:xfrm>
            <a:off x="5290695" y="2399310"/>
            <a:ext cx="1428956" cy="1386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defTabSz="914400">
              <a:defRPr sz="2800">
                <a:solidFill>
                  <a:srgbClr val="FF2600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Engagé </a:t>
            </a:r>
          </a:p>
          <a:p>
            <a:pPr algn="ctr" defTabSz="914400">
              <a:defRPr sz="2800">
                <a:solidFill>
                  <a:srgbClr val="FF2600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&amp;</a:t>
            </a:r>
          </a:p>
          <a:p>
            <a:pPr defTabSz="914400">
              <a:defRPr sz="2800">
                <a:solidFill>
                  <a:srgbClr val="FF2600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Attaché</a:t>
            </a:r>
          </a:p>
        </p:txBody>
      </p:sp>
      <p:sp>
        <p:nvSpPr>
          <p:cNvPr id="11" name="Engagé…">
            <a:extLst>
              <a:ext uri="{FF2B5EF4-FFF2-40B4-BE49-F238E27FC236}">
                <a16:creationId xmlns:a16="http://schemas.microsoft.com/office/drawing/2014/main" id="{6B5E26EF-FDC7-66C2-31F5-711BC18FEF54}"/>
              </a:ext>
            </a:extLst>
          </p:cNvPr>
          <p:cNvSpPr txBox="1"/>
          <p:nvPr/>
        </p:nvSpPr>
        <p:spPr>
          <a:xfrm>
            <a:off x="2849661" y="2399313"/>
            <a:ext cx="2021738" cy="1386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defTabSz="914400">
              <a:defRPr sz="2800">
                <a:solidFill>
                  <a:srgbClr val="0096FF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   Engagé</a:t>
            </a:r>
          </a:p>
          <a:p>
            <a:pPr algn="ctr" defTabSz="914400">
              <a:defRPr sz="2800">
                <a:solidFill>
                  <a:srgbClr val="0096FF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&amp; </a:t>
            </a:r>
          </a:p>
          <a:p>
            <a:pPr defTabSz="914400">
              <a:defRPr sz="2800">
                <a:solidFill>
                  <a:srgbClr val="0096FF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Non attaché</a:t>
            </a:r>
          </a:p>
        </p:txBody>
      </p:sp>
      <p:sp>
        <p:nvSpPr>
          <p:cNvPr id="12" name="Non engagé…">
            <a:extLst>
              <a:ext uri="{FF2B5EF4-FFF2-40B4-BE49-F238E27FC236}">
                <a16:creationId xmlns:a16="http://schemas.microsoft.com/office/drawing/2014/main" id="{FE89BD44-A90D-893C-31B4-C05254730B63}"/>
              </a:ext>
            </a:extLst>
          </p:cNvPr>
          <p:cNvSpPr txBox="1"/>
          <p:nvPr/>
        </p:nvSpPr>
        <p:spPr>
          <a:xfrm>
            <a:off x="5159331" y="4078214"/>
            <a:ext cx="2041879" cy="1386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defTabSz="914400">
              <a:defRPr sz="2800">
                <a:solidFill>
                  <a:srgbClr val="FF2600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Non engagé</a:t>
            </a:r>
          </a:p>
          <a:p>
            <a:pPr algn="ctr" defTabSz="914400">
              <a:defRPr sz="2800">
                <a:solidFill>
                  <a:srgbClr val="FF2600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&amp;</a:t>
            </a:r>
          </a:p>
          <a:p>
            <a:pPr algn="ctr" defTabSz="914400">
              <a:defRPr sz="2800">
                <a:solidFill>
                  <a:srgbClr val="FF2600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Attaché</a:t>
            </a:r>
          </a:p>
        </p:txBody>
      </p:sp>
      <p:sp>
        <p:nvSpPr>
          <p:cNvPr id="13" name="Non engagé…">
            <a:extLst>
              <a:ext uri="{FF2B5EF4-FFF2-40B4-BE49-F238E27FC236}">
                <a16:creationId xmlns:a16="http://schemas.microsoft.com/office/drawing/2014/main" id="{E65E7E80-3D18-FD37-10D6-AA2F9B1151D8}"/>
              </a:ext>
            </a:extLst>
          </p:cNvPr>
          <p:cNvSpPr txBox="1"/>
          <p:nvPr/>
        </p:nvSpPr>
        <p:spPr>
          <a:xfrm>
            <a:off x="2839589" y="4078214"/>
            <a:ext cx="2041879" cy="1386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defTabSz="914400">
              <a:defRPr sz="2800">
                <a:latin typeface="+mj-lt"/>
                <a:ea typeface="+mj-ea"/>
                <a:cs typeface="+mj-cs"/>
                <a:sym typeface="Helvetica"/>
              </a:defRPr>
            </a:pPr>
            <a:r>
              <a:t>Non engagé</a:t>
            </a:r>
          </a:p>
          <a:p>
            <a:pPr algn="ctr" defTabSz="914400">
              <a:defRPr sz="2800">
                <a:latin typeface="+mj-lt"/>
                <a:ea typeface="+mj-ea"/>
                <a:cs typeface="+mj-cs"/>
                <a:sym typeface="Helvetica"/>
              </a:defRPr>
            </a:pPr>
            <a:r>
              <a:t>&amp;</a:t>
            </a:r>
          </a:p>
          <a:p>
            <a:pPr algn="ctr" defTabSz="914400">
              <a:defRPr sz="2800">
                <a:latin typeface="+mj-lt"/>
                <a:ea typeface="+mj-ea"/>
                <a:cs typeface="+mj-cs"/>
                <a:sym typeface="Helvetica"/>
              </a:defRPr>
            </a:pPr>
            <a:r>
              <a:t>Non attaché</a:t>
            </a:r>
          </a:p>
        </p:txBody>
      </p:sp>
      <p:grpSp>
        <p:nvGrpSpPr>
          <p:cNvPr id="14" name="Dessin">
            <a:extLst>
              <a:ext uri="{FF2B5EF4-FFF2-40B4-BE49-F238E27FC236}">
                <a16:creationId xmlns:a16="http://schemas.microsoft.com/office/drawing/2014/main" id="{DBEA56A2-582A-269C-5AB8-4C8D34E337E4}"/>
              </a:ext>
            </a:extLst>
          </p:cNvPr>
          <p:cNvGrpSpPr/>
          <p:nvPr/>
        </p:nvGrpSpPr>
        <p:grpSpPr>
          <a:xfrm>
            <a:off x="2341678" y="2002645"/>
            <a:ext cx="2909876" cy="2398480"/>
            <a:chOff x="-1858639" y="-708516"/>
            <a:chExt cx="3445813" cy="2551908"/>
          </a:xfrm>
        </p:grpSpPr>
        <p:sp>
          <p:nvSpPr>
            <p:cNvPr id="15" name="Ligne">
              <a:extLst>
                <a:ext uri="{FF2B5EF4-FFF2-40B4-BE49-F238E27FC236}">
                  <a16:creationId xmlns:a16="http://schemas.microsoft.com/office/drawing/2014/main" id="{F8652714-49EA-63D7-4313-272DD60D74C7}"/>
                </a:ext>
              </a:extLst>
            </p:cNvPr>
            <p:cNvSpPr/>
            <p:nvPr/>
          </p:nvSpPr>
          <p:spPr>
            <a:xfrm>
              <a:off x="-1858640" y="-444230"/>
              <a:ext cx="2272701" cy="2158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1" h="21569" extrusionOk="0">
                  <a:moveTo>
                    <a:pt x="17655" y="4440"/>
                  </a:moveTo>
                  <a:cubicBezTo>
                    <a:pt x="17563" y="4278"/>
                    <a:pt x="17470" y="4116"/>
                    <a:pt x="17316" y="3857"/>
                  </a:cubicBezTo>
                  <a:cubicBezTo>
                    <a:pt x="17162" y="3598"/>
                    <a:pt x="16947" y="3241"/>
                    <a:pt x="16654" y="2868"/>
                  </a:cubicBezTo>
                  <a:cubicBezTo>
                    <a:pt x="16362" y="2496"/>
                    <a:pt x="15992" y="2107"/>
                    <a:pt x="15561" y="1758"/>
                  </a:cubicBezTo>
                  <a:cubicBezTo>
                    <a:pt x="15130" y="1410"/>
                    <a:pt x="14638" y="1102"/>
                    <a:pt x="14114" y="851"/>
                  </a:cubicBezTo>
                  <a:cubicBezTo>
                    <a:pt x="13591" y="600"/>
                    <a:pt x="13036" y="405"/>
                    <a:pt x="12513" y="268"/>
                  </a:cubicBezTo>
                  <a:cubicBezTo>
                    <a:pt x="11990" y="130"/>
                    <a:pt x="11497" y="49"/>
                    <a:pt x="10943" y="16"/>
                  </a:cubicBezTo>
                  <a:cubicBezTo>
                    <a:pt x="10388" y="-16"/>
                    <a:pt x="9773" y="0"/>
                    <a:pt x="9211" y="65"/>
                  </a:cubicBezTo>
                  <a:cubicBezTo>
                    <a:pt x="8649" y="130"/>
                    <a:pt x="8141" y="243"/>
                    <a:pt x="7633" y="389"/>
                  </a:cubicBezTo>
                  <a:cubicBezTo>
                    <a:pt x="7125" y="535"/>
                    <a:pt x="6616" y="713"/>
                    <a:pt x="6124" y="932"/>
                  </a:cubicBezTo>
                  <a:cubicBezTo>
                    <a:pt x="5631" y="1151"/>
                    <a:pt x="5154" y="1410"/>
                    <a:pt x="4692" y="1702"/>
                  </a:cubicBezTo>
                  <a:cubicBezTo>
                    <a:pt x="4230" y="1993"/>
                    <a:pt x="3784" y="2317"/>
                    <a:pt x="3345" y="2674"/>
                  </a:cubicBezTo>
                  <a:cubicBezTo>
                    <a:pt x="2906" y="3030"/>
                    <a:pt x="2475" y="3419"/>
                    <a:pt x="2106" y="3849"/>
                  </a:cubicBezTo>
                  <a:cubicBezTo>
                    <a:pt x="1736" y="4278"/>
                    <a:pt x="1428" y="4748"/>
                    <a:pt x="1166" y="5218"/>
                  </a:cubicBezTo>
                  <a:cubicBezTo>
                    <a:pt x="905" y="5688"/>
                    <a:pt x="689" y="6158"/>
                    <a:pt x="504" y="6701"/>
                  </a:cubicBezTo>
                  <a:cubicBezTo>
                    <a:pt x="320" y="7243"/>
                    <a:pt x="166" y="7859"/>
                    <a:pt x="81" y="8443"/>
                  </a:cubicBezTo>
                  <a:cubicBezTo>
                    <a:pt x="-4" y="9026"/>
                    <a:pt x="-19" y="9577"/>
                    <a:pt x="19" y="10103"/>
                  </a:cubicBezTo>
                  <a:cubicBezTo>
                    <a:pt x="58" y="10630"/>
                    <a:pt x="150" y="11132"/>
                    <a:pt x="320" y="11619"/>
                  </a:cubicBezTo>
                  <a:cubicBezTo>
                    <a:pt x="489" y="12105"/>
                    <a:pt x="735" y="12575"/>
                    <a:pt x="1013" y="12980"/>
                  </a:cubicBezTo>
                  <a:cubicBezTo>
                    <a:pt x="1290" y="13385"/>
                    <a:pt x="1598" y="13725"/>
                    <a:pt x="1990" y="14041"/>
                  </a:cubicBezTo>
                  <a:cubicBezTo>
                    <a:pt x="2383" y="14357"/>
                    <a:pt x="2860" y="14649"/>
                    <a:pt x="3345" y="14900"/>
                  </a:cubicBezTo>
                  <a:cubicBezTo>
                    <a:pt x="3830" y="15151"/>
                    <a:pt x="4323" y="15362"/>
                    <a:pt x="4823" y="15540"/>
                  </a:cubicBezTo>
                  <a:cubicBezTo>
                    <a:pt x="5323" y="15718"/>
                    <a:pt x="5831" y="15864"/>
                    <a:pt x="6362" y="16002"/>
                  </a:cubicBezTo>
                  <a:cubicBezTo>
                    <a:pt x="6894" y="16139"/>
                    <a:pt x="7448" y="16269"/>
                    <a:pt x="8010" y="16374"/>
                  </a:cubicBezTo>
                  <a:cubicBezTo>
                    <a:pt x="8572" y="16480"/>
                    <a:pt x="9141" y="16561"/>
                    <a:pt x="9688" y="16626"/>
                  </a:cubicBezTo>
                  <a:cubicBezTo>
                    <a:pt x="10234" y="16690"/>
                    <a:pt x="10758" y="16739"/>
                    <a:pt x="11266" y="16779"/>
                  </a:cubicBezTo>
                  <a:cubicBezTo>
                    <a:pt x="11774" y="16820"/>
                    <a:pt x="12267" y="16852"/>
                    <a:pt x="12767" y="16917"/>
                  </a:cubicBezTo>
                  <a:cubicBezTo>
                    <a:pt x="13267" y="16982"/>
                    <a:pt x="13775" y="17079"/>
                    <a:pt x="14260" y="17217"/>
                  </a:cubicBezTo>
                  <a:cubicBezTo>
                    <a:pt x="14745" y="17355"/>
                    <a:pt x="15207" y="17533"/>
                    <a:pt x="15684" y="17727"/>
                  </a:cubicBezTo>
                  <a:cubicBezTo>
                    <a:pt x="16162" y="17922"/>
                    <a:pt x="16654" y="18133"/>
                    <a:pt x="17139" y="18351"/>
                  </a:cubicBezTo>
                  <a:cubicBezTo>
                    <a:pt x="17624" y="18570"/>
                    <a:pt x="18102" y="18797"/>
                    <a:pt x="18563" y="19056"/>
                  </a:cubicBezTo>
                  <a:cubicBezTo>
                    <a:pt x="19025" y="19315"/>
                    <a:pt x="19472" y="19607"/>
                    <a:pt x="19880" y="19923"/>
                  </a:cubicBezTo>
                  <a:cubicBezTo>
                    <a:pt x="20288" y="20239"/>
                    <a:pt x="20657" y="20579"/>
                    <a:pt x="20896" y="20814"/>
                  </a:cubicBezTo>
                  <a:cubicBezTo>
                    <a:pt x="21135" y="21049"/>
                    <a:pt x="21242" y="21179"/>
                    <a:pt x="21312" y="21292"/>
                  </a:cubicBezTo>
                  <a:cubicBezTo>
                    <a:pt x="21381" y="21406"/>
                    <a:pt x="21412" y="21503"/>
                    <a:pt x="21450" y="21543"/>
                  </a:cubicBezTo>
                  <a:cubicBezTo>
                    <a:pt x="21489" y="21584"/>
                    <a:pt x="21535" y="21568"/>
                    <a:pt x="21581" y="21552"/>
                  </a:cubicBezTo>
                </a:path>
              </a:pathLst>
            </a:custGeom>
            <a:noFill/>
            <a:ln w="88900" cap="rnd">
              <a:solidFill>
                <a:srgbClr val="157EFB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defTabSz="914400">
                <a:defRPr sz="28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16" name="Ligne">
              <a:extLst>
                <a:ext uri="{FF2B5EF4-FFF2-40B4-BE49-F238E27FC236}">
                  <a16:creationId xmlns:a16="http://schemas.microsoft.com/office/drawing/2014/main" id="{BB9B1FC3-99F3-5FB1-0845-AAE161CAF9DB}"/>
                </a:ext>
              </a:extLst>
            </p:cNvPr>
            <p:cNvSpPr/>
            <p:nvPr/>
          </p:nvSpPr>
          <p:spPr>
            <a:xfrm>
              <a:off x="8515" y="-708517"/>
              <a:ext cx="1578659" cy="2551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1" h="21586" extrusionOk="0">
                  <a:moveTo>
                    <a:pt x="225" y="6363"/>
                  </a:moveTo>
                  <a:cubicBezTo>
                    <a:pt x="136" y="6322"/>
                    <a:pt x="47" y="6281"/>
                    <a:pt x="14" y="6130"/>
                  </a:cubicBezTo>
                  <a:cubicBezTo>
                    <a:pt x="-19" y="5979"/>
                    <a:pt x="3" y="5719"/>
                    <a:pt x="114" y="5348"/>
                  </a:cubicBezTo>
                  <a:cubicBezTo>
                    <a:pt x="225" y="4978"/>
                    <a:pt x="424" y="4498"/>
                    <a:pt x="745" y="4066"/>
                  </a:cubicBezTo>
                  <a:cubicBezTo>
                    <a:pt x="1067" y="3634"/>
                    <a:pt x="1510" y="3250"/>
                    <a:pt x="1997" y="2900"/>
                  </a:cubicBezTo>
                  <a:cubicBezTo>
                    <a:pt x="2484" y="2551"/>
                    <a:pt x="3016" y="2235"/>
                    <a:pt x="3614" y="1940"/>
                  </a:cubicBezTo>
                  <a:cubicBezTo>
                    <a:pt x="4212" y="1645"/>
                    <a:pt x="4877" y="1371"/>
                    <a:pt x="5608" y="1111"/>
                  </a:cubicBezTo>
                  <a:cubicBezTo>
                    <a:pt x="6339" y="850"/>
                    <a:pt x="7137" y="603"/>
                    <a:pt x="7934" y="418"/>
                  </a:cubicBezTo>
                  <a:cubicBezTo>
                    <a:pt x="8732" y="233"/>
                    <a:pt x="9529" y="109"/>
                    <a:pt x="10338" y="48"/>
                  </a:cubicBezTo>
                  <a:cubicBezTo>
                    <a:pt x="11147" y="-14"/>
                    <a:pt x="11966" y="-14"/>
                    <a:pt x="12731" y="34"/>
                  </a:cubicBezTo>
                  <a:cubicBezTo>
                    <a:pt x="13495" y="82"/>
                    <a:pt x="14204" y="178"/>
                    <a:pt x="14913" y="295"/>
                  </a:cubicBezTo>
                  <a:cubicBezTo>
                    <a:pt x="15622" y="411"/>
                    <a:pt x="16331" y="548"/>
                    <a:pt x="17039" y="727"/>
                  </a:cubicBezTo>
                  <a:cubicBezTo>
                    <a:pt x="17748" y="905"/>
                    <a:pt x="18457" y="1124"/>
                    <a:pt x="19055" y="1399"/>
                  </a:cubicBezTo>
                  <a:cubicBezTo>
                    <a:pt x="19654" y="1673"/>
                    <a:pt x="20141" y="2002"/>
                    <a:pt x="20518" y="2413"/>
                  </a:cubicBezTo>
                  <a:cubicBezTo>
                    <a:pt x="20894" y="2825"/>
                    <a:pt x="21160" y="3319"/>
                    <a:pt x="21326" y="3860"/>
                  </a:cubicBezTo>
                  <a:cubicBezTo>
                    <a:pt x="21492" y="4402"/>
                    <a:pt x="21559" y="4992"/>
                    <a:pt x="21570" y="5533"/>
                  </a:cubicBezTo>
                  <a:cubicBezTo>
                    <a:pt x="21581" y="6075"/>
                    <a:pt x="21537" y="6569"/>
                    <a:pt x="21404" y="7035"/>
                  </a:cubicBezTo>
                  <a:cubicBezTo>
                    <a:pt x="21271" y="7501"/>
                    <a:pt x="21049" y="7940"/>
                    <a:pt x="20772" y="8338"/>
                  </a:cubicBezTo>
                  <a:cubicBezTo>
                    <a:pt x="20495" y="8736"/>
                    <a:pt x="20163" y="9092"/>
                    <a:pt x="19742" y="9469"/>
                  </a:cubicBezTo>
                  <a:cubicBezTo>
                    <a:pt x="19321" y="9847"/>
                    <a:pt x="18812" y="10244"/>
                    <a:pt x="18291" y="10608"/>
                  </a:cubicBezTo>
                  <a:cubicBezTo>
                    <a:pt x="17771" y="10971"/>
                    <a:pt x="17239" y="11300"/>
                    <a:pt x="16685" y="11623"/>
                  </a:cubicBezTo>
                  <a:cubicBezTo>
                    <a:pt x="16131" y="11945"/>
                    <a:pt x="15555" y="12260"/>
                    <a:pt x="14968" y="12583"/>
                  </a:cubicBezTo>
                  <a:cubicBezTo>
                    <a:pt x="14381" y="12905"/>
                    <a:pt x="13783" y="13234"/>
                    <a:pt x="13163" y="13584"/>
                  </a:cubicBezTo>
                  <a:cubicBezTo>
                    <a:pt x="12542" y="13933"/>
                    <a:pt x="11900" y="14304"/>
                    <a:pt x="11313" y="14633"/>
                  </a:cubicBezTo>
                  <a:cubicBezTo>
                    <a:pt x="10726" y="14962"/>
                    <a:pt x="10194" y="15250"/>
                    <a:pt x="9662" y="15552"/>
                  </a:cubicBezTo>
                  <a:cubicBezTo>
                    <a:pt x="9131" y="15853"/>
                    <a:pt x="8599" y="16169"/>
                    <a:pt x="8100" y="16498"/>
                  </a:cubicBezTo>
                  <a:cubicBezTo>
                    <a:pt x="7602" y="16827"/>
                    <a:pt x="7137" y="17170"/>
                    <a:pt x="6738" y="17547"/>
                  </a:cubicBezTo>
                  <a:cubicBezTo>
                    <a:pt x="6339" y="17924"/>
                    <a:pt x="6007" y="18336"/>
                    <a:pt x="5719" y="18713"/>
                  </a:cubicBezTo>
                  <a:cubicBezTo>
                    <a:pt x="5431" y="19090"/>
                    <a:pt x="5187" y="19433"/>
                    <a:pt x="4910" y="19906"/>
                  </a:cubicBezTo>
                  <a:cubicBezTo>
                    <a:pt x="4633" y="20379"/>
                    <a:pt x="4323" y="20983"/>
                    <a:pt x="4013" y="21586"/>
                  </a:cubicBezTo>
                </a:path>
              </a:pathLst>
            </a:custGeom>
            <a:noFill/>
            <a:ln w="88900" cap="rnd">
              <a:solidFill>
                <a:srgbClr val="157EFB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defTabSz="914400">
                <a:defRPr sz="28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2337706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3 outils fondamentaux de l’organisation bio-systémique »…"/>
          <p:cNvSpPr txBox="1">
            <a:spLocks noGrp="1"/>
          </p:cNvSpPr>
          <p:nvPr>
            <p:ph type="body" idx="4294967295"/>
          </p:nvPr>
        </p:nvSpPr>
        <p:spPr>
          <a:xfrm>
            <a:off x="239712" y="1293812"/>
            <a:ext cx="8686801" cy="4789488"/>
          </a:xfrm>
          <a:prstGeom prst="rect">
            <a:avLst/>
          </a:prstGeom>
        </p:spPr>
        <p:txBody>
          <a:bodyPr/>
          <a:lstStyle/>
          <a:p>
            <a:pPr marL="0" indent="0" defTabSz="914400">
              <a:lnSpc>
                <a:spcPct val="80000"/>
              </a:lnSpc>
              <a:spcBef>
                <a:spcPts val="1600"/>
              </a:spcBef>
              <a:buSzTx/>
              <a:buFontTx/>
              <a:buNone/>
              <a:defRPr sz="2800"/>
            </a:pPr>
            <a:r>
              <a:t>3 outils fondamentaux de l’organisation bio-systémique »</a:t>
            </a:r>
          </a:p>
          <a:p>
            <a:pPr defTabSz="914400">
              <a:lnSpc>
                <a:spcPct val="80000"/>
              </a:lnSpc>
              <a:spcBef>
                <a:spcPts val="1900"/>
              </a:spcBef>
              <a:buClr>
                <a:srgbClr val="E3AA25"/>
              </a:buClr>
              <a:buSzPct val="75000"/>
              <a:buFont typeface="Wingdings-Regular"/>
              <a:buChar char="■"/>
              <a:defRPr sz="2800"/>
            </a:pPr>
            <a:endParaRPr/>
          </a:p>
          <a:p>
            <a:pPr marL="0" lvl="1" indent="228600" defTabSz="914400">
              <a:lnSpc>
                <a:spcPct val="80000"/>
              </a:lnSpc>
              <a:spcBef>
                <a:spcPts val="1400"/>
              </a:spcBef>
              <a:buSzTx/>
              <a:buFontTx/>
              <a:buNone/>
              <a:defRPr sz="2400"/>
            </a:pPr>
            <a:r>
              <a:t>La </a:t>
            </a:r>
            <a:r>
              <a:rPr b="1">
                <a:solidFill>
                  <a:schemeClr val="accent1"/>
                </a:solidFill>
              </a:rPr>
              <a:t>« Boucle de l’information »</a:t>
            </a:r>
            <a:r>
              <a:t> (BI) : des processus de travail cohérents avec la nature humaine</a:t>
            </a:r>
          </a:p>
          <a:p>
            <a:pPr marL="0" lvl="1" indent="228600" defTabSz="914400">
              <a:lnSpc>
                <a:spcPct val="80000"/>
              </a:lnSpc>
              <a:spcBef>
                <a:spcPts val="1400"/>
              </a:spcBef>
              <a:buSzTx/>
              <a:buFontTx/>
              <a:buNone/>
              <a:defRPr sz="2400"/>
            </a:pPr>
            <a:r>
              <a:t>La </a:t>
            </a:r>
            <a:r>
              <a:rPr b="1">
                <a:solidFill>
                  <a:schemeClr val="accent1"/>
                </a:solidFill>
              </a:rPr>
              <a:t>« délégation optimisée »</a:t>
            </a:r>
            <a:r>
              <a:t> (DO) : Positionner chacun dans le cœur de sa fonction </a:t>
            </a:r>
          </a:p>
          <a:p>
            <a:pPr marL="0" lvl="1" indent="228600" defTabSz="914400">
              <a:lnSpc>
                <a:spcPct val="80000"/>
              </a:lnSpc>
              <a:spcBef>
                <a:spcPts val="1400"/>
              </a:spcBef>
              <a:buSzTx/>
              <a:buFontTx/>
              <a:buNone/>
              <a:defRPr sz="2400"/>
            </a:pPr>
            <a:r>
              <a:t> La </a:t>
            </a:r>
            <a:r>
              <a:rPr b="1">
                <a:solidFill>
                  <a:schemeClr val="accent1"/>
                </a:solidFill>
              </a:rPr>
              <a:t>« Boucle des Pouvoirs et des Responsabilité »</a:t>
            </a:r>
            <a:r>
              <a:rPr b="1">
                <a:solidFill>
                  <a:srgbClr val="E3AA25"/>
                </a:solidFill>
              </a:rPr>
              <a:t> </a:t>
            </a:r>
            <a:r>
              <a:t>(BPR)</a:t>
            </a:r>
            <a:r>
              <a:rPr>
                <a:solidFill>
                  <a:srgbClr val="E3AA25"/>
                </a:solidFill>
              </a:rPr>
              <a:t> </a:t>
            </a:r>
            <a:r>
              <a:t> : Mettre en cohérence les responsabilités et les pouvoirs de décision réellement assurées par chaque personne.</a:t>
            </a:r>
          </a:p>
        </p:txBody>
      </p:sp>
      <p:sp>
        <p:nvSpPr>
          <p:cNvPr id="212" name="L’organisation : la biosystémique"/>
          <p:cNvSpPr txBox="1"/>
          <p:nvPr/>
        </p:nvSpPr>
        <p:spPr>
          <a:xfrm>
            <a:off x="239712" y="264046"/>
            <a:ext cx="6308413" cy="542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 lvl="1">
              <a:defRPr sz="3400">
                <a:solidFill>
                  <a:srgbClr val="76BB40"/>
                </a:solidFill>
              </a:defRPr>
            </a:pPr>
            <a:r>
              <a:rPr dirty="0" err="1"/>
              <a:t>L’organisation</a:t>
            </a:r>
            <a:r>
              <a:rPr dirty="0"/>
              <a:t> : la </a:t>
            </a:r>
            <a:r>
              <a:rPr dirty="0" err="1"/>
              <a:t>biosystémique</a:t>
            </a:r>
            <a:r>
              <a:rPr dirty="0"/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AutoShape 5"/>
          <p:cNvSpPr/>
          <p:nvPr/>
        </p:nvSpPr>
        <p:spPr>
          <a:xfrm>
            <a:off x="1801647" y="1454373"/>
            <a:ext cx="2527301" cy="2274889"/>
          </a:xfrm>
          <a:prstGeom prst="roundRect">
            <a:avLst>
              <a:gd name="adj" fmla="val 16667"/>
            </a:avLst>
          </a:prstGeom>
          <a:solidFill>
            <a:srgbClr val="BFBFBF"/>
          </a:solidFill>
          <a:ln w="12700">
            <a:miter lim="400000"/>
          </a:ln>
          <a:effectLst>
            <a:outerShdw blurRad="63500" dist="38100" dir="8100000" rotWithShape="0">
              <a:srgbClr val="000000">
                <a:alpha val="39999"/>
              </a:srgbClr>
            </a:outerShdw>
          </a:effectLst>
        </p:spPr>
        <p:txBody>
          <a:bodyPr lIns="45719" rIns="45719" anchor="ctr"/>
          <a:lstStyle/>
          <a:p>
            <a:pPr marL="185737" indent="-185737" algn="ctr">
              <a:lnSpc>
                <a:spcPct val="80000"/>
              </a:lnSpc>
              <a:spcBef>
                <a:spcPts val="800"/>
              </a:spcBef>
            </a:pPr>
            <a:endParaRPr/>
          </a:p>
        </p:txBody>
      </p:sp>
      <p:sp>
        <p:nvSpPr>
          <p:cNvPr id="215" name="AutoShape 6"/>
          <p:cNvSpPr/>
          <p:nvPr/>
        </p:nvSpPr>
        <p:spPr>
          <a:xfrm>
            <a:off x="4667084" y="1452786"/>
            <a:ext cx="2525714" cy="2273301"/>
          </a:xfrm>
          <a:prstGeom prst="roundRect">
            <a:avLst>
              <a:gd name="adj" fmla="val 16667"/>
            </a:avLst>
          </a:prstGeom>
          <a:solidFill>
            <a:srgbClr val="FFD72F"/>
          </a:solidFill>
          <a:ln w="12700">
            <a:miter lim="400000"/>
          </a:ln>
          <a:effectLst>
            <a:outerShdw blurRad="63500" dist="38100" dir="8100000" rotWithShape="0">
              <a:srgbClr val="000000">
                <a:alpha val="39999"/>
              </a:srgbClr>
            </a:outerShdw>
          </a:effectLst>
        </p:spPr>
        <p:txBody>
          <a:bodyPr lIns="45719" rIns="45719" anchor="ctr"/>
          <a:lstStyle/>
          <a:p>
            <a:pPr marL="185737" indent="-185737" algn="ctr">
              <a:lnSpc>
                <a:spcPct val="80000"/>
              </a:lnSpc>
              <a:spcBef>
                <a:spcPts val="800"/>
              </a:spcBef>
              <a:defRPr sz="800" b="1"/>
            </a:pPr>
            <a:endParaRPr/>
          </a:p>
        </p:txBody>
      </p:sp>
      <p:sp>
        <p:nvSpPr>
          <p:cNvPr id="216" name="AutoShape 9"/>
          <p:cNvSpPr/>
          <p:nvPr/>
        </p:nvSpPr>
        <p:spPr>
          <a:xfrm>
            <a:off x="1803235" y="4059461"/>
            <a:ext cx="2525714" cy="2273301"/>
          </a:xfrm>
          <a:prstGeom prst="roundRect">
            <a:avLst>
              <a:gd name="adj" fmla="val 16667"/>
            </a:avLst>
          </a:prstGeom>
          <a:solidFill>
            <a:srgbClr val="BFBFBF"/>
          </a:solidFill>
          <a:ln w="12700">
            <a:miter lim="400000"/>
          </a:ln>
          <a:effectLst>
            <a:outerShdw blurRad="63500" dist="38100" dir="8100000" rotWithShape="0">
              <a:srgbClr val="000000">
                <a:alpha val="39999"/>
              </a:srgbClr>
            </a:outerShdw>
          </a:effectLst>
        </p:spPr>
        <p:txBody>
          <a:bodyPr lIns="45719" rIns="45719" anchor="ctr"/>
          <a:lstStyle/>
          <a:p>
            <a:pPr marL="185737" indent="-185737" algn="ctr">
              <a:lnSpc>
                <a:spcPct val="70000"/>
              </a:lnSpc>
              <a:spcBef>
                <a:spcPts val="800"/>
              </a:spcBef>
              <a:defRPr b="1"/>
            </a:pPr>
            <a:endParaRPr/>
          </a:p>
        </p:txBody>
      </p:sp>
      <p:sp>
        <p:nvSpPr>
          <p:cNvPr id="217" name="AutoShape 10"/>
          <p:cNvSpPr/>
          <p:nvPr/>
        </p:nvSpPr>
        <p:spPr>
          <a:xfrm>
            <a:off x="4684548" y="4059461"/>
            <a:ext cx="2527301" cy="2273301"/>
          </a:xfrm>
          <a:prstGeom prst="roundRect">
            <a:avLst>
              <a:gd name="adj" fmla="val 16667"/>
            </a:avLst>
          </a:prstGeom>
          <a:solidFill>
            <a:srgbClr val="BFBFBF"/>
          </a:solidFill>
          <a:ln w="12700">
            <a:miter lim="400000"/>
          </a:ln>
          <a:effectLst>
            <a:outerShdw blurRad="63500" dist="38100" dir="8100000" rotWithShape="0">
              <a:srgbClr val="000000">
                <a:alpha val="39999"/>
              </a:srgbClr>
            </a:outerShdw>
          </a:effectLst>
        </p:spPr>
        <p:txBody>
          <a:bodyPr lIns="45719" rIns="45719" anchor="ctr"/>
          <a:lstStyle/>
          <a:p>
            <a:pPr marL="185737" indent="-185737" algn="ctr">
              <a:lnSpc>
                <a:spcPct val="80000"/>
              </a:lnSpc>
              <a:spcBef>
                <a:spcPts val="800"/>
              </a:spcBef>
            </a:pPr>
            <a:endParaRPr/>
          </a:p>
        </p:txBody>
      </p:sp>
      <p:sp>
        <p:nvSpPr>
          <p:cNvPr id="218" name="Rectangle 13"/>
          <p:cNvSpPr txBox="1"/>
          <p:nvPr/>
        </p:nvSpPr>
        <p:spPr>
          <a:xfrm>
            <a:off x="1514309" y="3584797"/>
            <a:ext cx="174626" cy="301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z="2400" b="1">
                <a:solidFill>
                  <a:srgbClr val="CC0000"/>
                </a:solidFill>
              </a:defRPr>
            </a:lvl1pPr>
          </a:lstStyle>
          <a:p>
            <a:r>
              <a:t>-</a:t>
            </a:r>
          </a:p>
        </p:txBody>
      </p:sp>
      <p:sp>
        <p:nvSpPr>
          <p:cNvPr id="219" name="Rectangle 21"/>
          <p:cNvSpPr txBox="1"/>
          <p:nvPr/>
        </p:nvSpPr>
        <p:spPr>
          <a:xfrm>
            <a:off x="4624223" y="6056536"/>
            <a:ext cx="176213" cy="3010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z="2400" b="1">
                <a:solidFill>
                  <a:srgbClr val="CC0000"/>
                </a:solidFill>
              </a:defRPr>
            </a:lvl1pPr>
          </a:lstStyle>
          <a:p>
            <a:r>
              <a:t>-</a:t>
            </a:r>
          </a:p>
        </p:txBody>
      </p:sp>
      <p:sp>
        <p:nvSpPr>
          <p:cNvPr id="220" name="Text Box 7"/>
          <p:cNvSpPr txBox="1"/>
          <p:nvPr/>
        </p:nvSpPr>
        <p:spPr>
          <a:xfrm>
            <a:off x="1748943" y="2253807"/>
            <a:ext cx="2616836" cy="15150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lnSpc>
                <a:spcPct val="80000"/>
              </a:lnSpc>
              <a:spcBef>
                <a:spcPts val="900"/>
              </a:spcBef>
              <a:defRPr sz="1600" b="1" i="1">
                <a:solidFill>
                  <a:srgbClr val="FFFFFF"/>
                </a:solidFill>
              </a:defRPr>
            </a:pPr>
            <a:r>
              <a:t>Démotivation / Injustice</a:t>
            </a:r>
          </a:p>
          <a:p>
            <a:pPr algn="ctr">
              <a:lnSpc>
                <a:spcPct val="80000"/>
              </a:lnSpc>
              <a:spcBef>
                <a:spcPts val="900"/>
              </a:spcBef>
              <a:defRPr sz="1600" b="1" i="1">
                <a:solidFill>
                  <a:srgbClr val="FFFFFF"/>
                </a:solidFill>
              </a:defRPr>
            </a:pPr>
            <a:r>
              <a:t>Stress</a:t>
            </a:r>
          </a:p>
          <a:p>
            <a:pPr algn="ctr">
              <a:lnSpc>
                <a:spcPct val="80000"/>
              </a:lnSpc>
              <a:spcBef>
                <a:spcPts val="900"/>
              </a:spcBef>
              <a:defRPr sz="1600" b="1" i="1">
                <a:solidFill>
                  <a:srgbClr val="FFFFFF"/>
                </a:solidFill>
              </a:defRPr>
            </a:pPr>
            <a:r>
              <a:t>Absentéisme</a:t>
            </a:r>
            <a:endParaRPr>
              <a:solidFill>
                <a:srgbClr val="FF0000"/>
              </a:solidFill>
            </a:endParaRPr>
          </a:p>
          <a:p>
            <a:pPr algn="ctr">
              <a:lnSpc>
                <a:spcPct val="80000"/>
              </a:lnSpc>
              <a:spcBef>
                <a:spcPts val="900"/>
              </a:spcBef>
              <a:defRPr sz="1600" b="1" i="1">
                <a:solidFill>
                  <a:srgbClr val="FF0000"/>
                </a:solidFill>
              </a:defRPr>
            </a:pPr>
            <a:r>
              <a:t>« Qu’est ce qui va me tomber sur la tête ? «  </a:t>
            </a:r>
          </a:p>
        </p:txBody>
      </p:sp>
      <p:sp>
        <p:nvSpPr>
          <p:cNvPr id="221" name="Freeform 3"/>
          <p:cNvSpPr/>
          <p:nvPr/>
        </p:nvSpPr>
        <p:spPr>
          <a:xfrm>
            <a:off x="1627022" y="3856261"/>
            <a:ext cx="5614989" cy="762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5280"/>
                </a:moveTo>
                <a:lnTo>
                  <a:pt x="21362" y="5280"/>
                </a:lnTo>
                <a:lnTo>
                  <a:pt x="21362" y="16320"/>
                </a:lnTo>
                <a:lnTo>
                  <a:pt x="0" y="16320"/>
                </a:lnTo>
                <a:lnTo>
                  <a:pt x="0" y="5280"/>
                </a:lnTo>
                <a:close/>
                <a:moveTo>
                  <a:pt x="21275" y="0"/>
                </a:moveTo>
                <a:lnTo>
                  <a:pt x="21600" y="11040"/>
                </a:lnTo>
                <a:lnTo>
                  <a:pt x="21275" y="21600"/>
                </a:lnTo>
                <a:lnTo>
                  <a:pt x="21275" y="0"/>
                </a:lnTo>
                <a:close/>
              </a:path>
            </a:pathLst>
          </a:custGeom>
          <a:solidFill>
            <a:srgbClr val="CC0000"/>
          </a:solidFill>
          <a:ln w="3175">
            <a:solidFill>
              <a:srgbClr val="CC0000"/>
            </a:solidFill>
            <a:bevel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22" name="Freeform 4"/>
          <p:cNvSpPr/>
          <p:nvPr/>
        </p:nvSpPr>
        <p:spPr>
          <a:xfrm rot="16200000">
            <a:off x="1973097" y="3873724"/>
            <a:ext cx="5076826" cy="762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5280"/>
                </a:moveTo>
                <a:lnTo>
                  <a:pt x="21362" y="5280"/>
                </a:lnTo>
                <a:lnTo>
                  <a:pt x="21362" y="16320"/>
                </a:lnTo>
                <a:lnTo>
                  <a:pt x="0" y="16320"/>
                </a:lnTo>
                <a:lnTo>
                  <a:pt x="0" y="5280"/>
                </a:lnTo>
                <a:close/>
                <a:moveTo>
                  <a:pt x="21275" y="0"/>
                </a:moveTo>
                <a:lnTo>
                  <a:pt x="21600" y="11040"/>
                </a:lnTo>
                <a:lnTo>
                  <a:pt x="21275" y="21600"/>
                </a:lnTo>
                <a:lnTo>
                  <a:pt x="21275" y="0"/>
                </a:lnTo>
                <a:close/>
              </a:path>
            </a:pathLst>
          </a:custGeom>
          <a:solidFill>
            <a:srgbClr val="CC0000"/>
          </a:solidFill>
          <a:ln w="3175">
            <a:solidFill>
              <a:srgbClr val="CC0000"/>
            </a:solidFill>
            <a:bevel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23" name="Rectangle 8"/>
          <p:cNvSpPr txBox="1"/>
          <p:nvPr/>
        </p:nvSpPr>
        <p:spPr>
          <a:xfrm>
            <a:off x="3781607" y="1052736"/>
            <a:ext cx="1861444" cy="6091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lnSpc>
                <a:spcPct val="80000"/>
              </a:lnSpc>
              <a:defRPr sz="2400" b="1">
                <a:solidFill>
                  <a:srgbClr val="CC0000"/>
                </a:solidFill>
              </a:defRPr>
            </a:pPr>
            <a:r>
              <a:t>Responsabilité</a:t>
            </a:r>
          </a:p>
          <a:p>
            <a:pPr algn="ctr">
              <a:lnSpc>
                <a:spcPct val="80000"/>
              </a:lnSpc>
              <a:defRPr sz="2400" b="1">
                <a:solidFill>
                  <a:srgbClr val="CC0000"/>
                </a:solidFill>
              </a:defRPr>
            </a:pPr>
            <a:r>
              <a:t>+</a:t>
            </a:r>
          </a:p>
        </p:txBody>
      </p:sp>
      <p:sp>
        <p:nvSpPr>
          <p:cNvPr id="224" name="Rectangle 11"/>
          <p:cNvSpPr txBox="1"/>
          <p:nvPr/>
        </p:nvSpPr>
        <p:spPr>
          <a:xfrm>
            <a:off x="7232484" y="3586386"/>
            <a:ext cx="209551" cy="3010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z="2400" b="1">
                <a:solidFill>
                  <a:srgbClr val="CC0000"/>
                </a:solidFill>
              </a:defRPr>
            </a:lvl1pPr>
          </a:lstStyle>
          <a:p>
            <a:r>
              <a:t>+</a:t>
            </a:r>
          </a:p>
        </p:txBody>
      </p:sp>
      <p:sp>
        <p:nvSpPr>
          <p:cNvPr id="225" name="Rectangle 12"/>
          <p:cNvSpPr txBox="1"/>
          <p:nvPr/>
        </p:nvSpPr>
        <p:spPr>
          <a:xfrm>
            <a:off x="7473784" y="3437161"/>
            <a:ext cx="1820864" cy="669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z="2400" b="1">
                <a:solidFill>
                  <a:srgbClr val="CC0000"/>
                </a:solidFill>
              </a:defRPr>
            </a:lvl1pPr>
          </a:lstStyle>
          <a:p>
            <a:r>
              <a:t>Pouvoir     décisionnel</a:t>
            </a:r>
          </a:p>
        </p:txBody>
      </p:sp>
      <p:sp>
        <p:nvSpPr>
          <p:cNvPr id="226" name="Text Box 10"/>
          <p:cNvSpPr txBox="1"/>
          <p:nvPr/>
        </p:nvSpPr>
        <p:spPr>
          <a:xfrm>
            <a:off x="4637399" y="2300460"/>
            <a:ext cx="2548573" cy="15736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lnSpc>
                <a:spcPct val="70000"/>
              </a:lnSpc>
              <a:spcBef>
                <a:spcPts val="1000"/>
              </a:spcBef>
              <a:defRPr sz="1600" b="1" i="1">
                <a:solidFill>
                  <a:srgbClr val="FFFFFF"/>
                </a:solidFill>
              </a:defRPr>
            </a:pPr>
            <a:endParaRPr/>
          </a:p>
          <a:p>
            <a:pPr algn="ctr">
              <a:lnSpc>
                <a:spcPct val="70000"/>
              </a:lnSpc>
              <a:spcBef>
                <a:spcPts val="1000"/>
              </a:spcBef>
              <a:defRPr sz="1600" b="1" i="1">
                <a:solidFill>
                  <a:srgbClr val="FFFFFF"/>
                </a:solidFill>
              </a:defRPr>
            </a:pPr>
            <a:r>
              <a:t>Efficacité / Créativité</a:t>
            </a:r>
          </a:p>
          <a:p>
            <a:pPr algn="ctr">
              <a:lnSpc>
                <a:spcPct val="70000"/>
              </a:lnSpc>
              <a:spcBef>
                <a:spcPts val="1000"/>
              </a:spcBef>
              <a:defRPr sz="1600" b="1" i="1">
                <a:solidFill>
                  <a:srgbClr val="FFFFFF"/>
                </a:solidFill>
              </a:defRPr>
            </a:pPr>
            <a:r>
              <a:t>Responsabilité/ Autonomie</a:t>
            </a:r>
          </a:p>
          <a:p>
            <a:pPr algn="ctr">
              <a:lnSpc>
                <a:spcPct val="70000"/>
              </a:lnSpc>
              <a:spcBef>
                <a:spcPts val="1000"/>
              </a:spcBef>
              <a:defRPr sz="1600" b="1" i="1">
                <a:solidFill>
                  <a:srgbClr val="FFFFFF"/>
                </a:solidFill>
              </a:defRPr>
            </a:pPr>
            <a:r>
              <a:t>Rentabilité</a:t>
            </a:r>
          </a:p>
          <a:p>
            <a:pPr algn="ctr">
              <a:lnSpc>
                <a:spcPct val="70000"/>
              </a:lnSpc>
              <a:spcBef>
                <a:spcPts val="1000"/>
              </a:spcBef>
              <a:defRPr sz="1600" i="1">
                <a:solidFill>
                  <a:srgbClr val="00CA66"/>
                </a:solidFill>
              </a:defRPr>
            </a:pPr>
            <a:r>
              <a:t>« J’agis et J’assume ! »</a:t>
            </a:r>
          </a:p>
        </p:txBody>
      </p:sp>
      <p:sp>
        <p:nvSpPr>
          <p:cNvPr id="227" name="Rectangle 17"/>
          <p:cNvSpPr txBox="1"/>
          <p:nvPr/>
        </p:nvSpPr>
        <p:spPr>
          <a:xfrm>
            <a:off x="2397704" y="1560736"/>
            <a:ext cx="1351060" cy="750910"/>
          </a:xfrm>
          <a:prstGeom prst="rect">
            <a:avLst/>
          </a:prstGeom>
          <a:ln w="12700">
            <a:miter lim="400000"/>
          </a:ln>
          <a:effectLst>
            <a:outerShdw dist="17961" dir="2700000" rotWithShape="0">
              <a:srgbClr val="2F4D71"/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 algn="ctr">
              <a:lnSpc>
                <a:spcPct val="80000"/>
              </a:lnSpc>
              <a:spcBef>
                <a:spcPts val="1100"/>
              </a:spcBef>
              <a:defRPr sz="2400" b="1"/>
            </a:pPr>
            <a:r>
              <a:t>Attitude </a:t>
            </a:r>
          </a:p>
          <a:p>
            <a:pPr algn="ctr">
              <a:lnSpc>
                <a:spcPct val="80000"/>
              </a:lnSpc>
              <a:spcBef>
                <a:spcPts val="800"/>
              </a:spcBef>
              <a:defRPr b="1"/>
            </a:pPr>
            <a:r>
              <a:t>« parapluie »</a:t>
            </a:r>
          </a:p>
        </p:txBody>
      </p:sp>
      <p:sp>
        <p:nvSpPr>
          <p:cNvPr id="228" name="Rectangle 18"/>
          <p:cNvSpPr txBox="1"/>
          <p:nvPr/>
        </p:nvSpPr>
        <p:spPr>
          <a:xfrm>
            <a:off x="4904893" y="1557561"/>
            <a:ext cx="2053273" cy="701388"/>
          </a:xfrm>
          <a:prstGeom prst="rect">
            <a:avLst/>
          </a:prstGeom>
          <a:ln w="12700">
            <a:miter lim="400000"/>
          </a:ln>
          <a:effectLst>
            <a:outerShdw dist="17961" dir="2700000" rotWithShape="0">
              <a:srgbClr val="2F4D71"/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2400" b="1"/>
            </a:pPr>
            <a:r>
              <a:t>Attitude </a:t>
            </a:r>
          </a:p>
          <a:p>
            <a:pPr algn="ctr">
              <a:defRPr b="1"/>
            </a:pPr>
            <a:r>
              <a:t>« pro-active »</a:t>
            </a:r>
          </a:p>
        </p:txBody>
      </p:sp>
      <p:sp>
        <p:nvSpPr>
          <p:cNvPr id="229" name="Rectangle 19"/>
          <p:cNvSpPr txBox="1"/>
          <p:nvPr/>
        </p:nvSpPr>
        <p:spPr>
          <a:xfrm>
            <a:off x="2198933" y="4028652"/>
            <a:ext cx="1735260" cy="2552265"/>
          </a:xfrm>
          <a:prstGeom prst="rect">
            <a:avLst/>
          </a:prstGeom>
          <a:ln w="12700">
            <a:miter lim="400000"/>
          </a:ln>
          <a:effectLst>
            <a:outerShdw dist="17961" dir="2700000" rotWithShape="0">
              <a:srgbClr val="2F4D71"/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 algn="ctr">
              <a:defRPr sz="2400" b="1"/>
            </a:pPr>
            <a:r>
              <a:t>Attitude </a:t>
            </a:r>
          </a:p>
          <a:p>
            <a:pPr algn="ctr">
              <a:defRPr b="1"/>
            </a:pPr>
            <a:r>
              <a:t>« désimpliquée »</a:t>
            </a:r>
          </a:p>
          <a:p>
            <a:pPr algn="ctr">
              <a:lnSpc>
                <a:spcPct val="70000"/>
              </a:lnSpc>
              <a:spcBef>
                <a:spcPts val="1000"/>
              </a:spcBef>
              <a:defRPr sz="1600" b="1" i="1">
                <a:solidFill>
                  <a:srgbClr val="FFFFFF"/>
                </a:solidFill>
              </a:defRPr>
            </a:pPr>
            <a:r>
              <a:t>Démotivation</a:t>
            </a:r>
          </a:p>
          <a:p>
            <a:pPr algn="ctr">
              <a:lnSpc>
                <a:spcPct val="70000"/>
              </a:lnSpc>
              <a:spcBef>
                <a:spcPts val="1000"/>
              </a:spcBef>
              <a:defRPr sz="1600" b="1" i="1">
                <a:solidFill>
                  <a:srgbClr val="FFFFFF"/>
                </a:solidFill>
              </a:defRPr>
            </a:pPr>
            <a:r>
              <a:t>Travail répétitif</a:t>
            </a:r>
          </a:p>
          <a:p>
            <a:pPr algn="ctr">
              <a:lnSpc>
                <a:spcPct val="70000"/>
              </a:lnSpc>
              <a:spcBef>
                <a:spcPts val="1000"/>
              </a:spcBef>
              <a:defRPr sz="1600" b="1" i="1">
                <a:solidFill>
                  <a:srgbClr val="FFFFFF"/>
                </a:solidFill>
              </a:defRPr>
            </a:pPr>
            <a:r>
              <a:t> et sans initiative</a:t>
            </a:r>
          </a:p>
          <a:p>
            <a:pPr algn="ctr">
              <a:lnSpc>
                <a:spcPct val="70000"/>
              </a:lnSpc>
              <a:spcBef>
                <a:spcPts val="1000"/>
              </a:spcBef>
              <a:defRPr sz="1600" b="1" i="1">
                <a:solidFill>
                  <a:srgbClr val="FFFFFF"/>
                </a:solidFill>
              </a:defRPr>
            </a:pPr>
            <a:r>
              <a:t>Perte sèche</a:t>
            </a:r>
          </a:p>
          <a:p>
            <a:pPr algn="ctr">
              <a:lnSpc>
                <a:spcPct val="70000"/>
              </a:lnSpc>
              <a:spcBef>
                <a:spcPts val="1000"/>
              </a:spcBef>
              <a:defRPr sz="1600" b="1" i="1">
                <a:solidFill>
                  <a:srgbClr val="FF0000"/>
                </a:solidFill>
              </a:defRPr>
            </a:pPr>
            <a:r>
              <a:t>« A quoi bon ? »</a:t>
            </a:r>
          </a:p>
        </p:txBody>
      </p:sp>
      <p:sp>
        <p:nvSpPr>
          <p:cNvPr id="230" name="Rectangle 20"/>
          <p:cNvSpPr txBox="1"/>
          <p:nvPr/>
        </p:nvSpPr>
        <p:spPr>
          <a:xfrm>
            <a:off x="4541106" y="4028652"/>
            <a:ext cx="2756536" cy="3040858"/>
          </a:xfrm>
          <a:prstGeom prst="rect">
            <a:avLst/>
          </a:prstGeom>
          <a:ln w="12700">
            <a:miter lim="400000"/>
          </a:ln>
          <a:effectLst>
            <a:outerShdw dist="17961" dir="2700000" rotWithShape="0">
              <a:srgbClr val="2F4D71"/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2400" b="1"/>
            </a:pPr>
            <a:r>
              <a:t>Irresponsabilité</a:t>
            </a:r>
          </a:p>
          <a:p>
            <a:pPr algn="ctr">
              <a:defRPr b="1"/>
            </a:pPr>
            <a:r>
              <a:t> « abus de pouvoir »</a:t>
            </a:r>
          </a:p>
          <a:p>
            <a:pPr algn="ctr">
              <a:lnSpc>
                <a:spcPct val="60000"/>
              </a:lnSpc>
              <a:spcBef>
                <a:spcPts val="1000"/>
              </a:spcBef>
              <a:defRPr sz="1600" b="1" i="1">
                <a:solidFill>
                  <a:srgbClr val="FFFFFF"/>
                </a:solidFill>
              </a:defRPr>
            </a:pPr>
            <a:r>
              <a:t>Immaturité / Irréalisme</a:t>
            </a:r>
          </a:p>
          <a:p>
            <a:pPr algn="ctr">
              <a:lnSpc>
                <a:spcPct val="60000"/>
              </a:lnSpc>
              <a:spcBef>
                <a:spcPts val="1000"/>
              </a:spcBef>
              <a:defRPr sz="1600" b="1" i="1">
                <a:solidFill>
                  <a:srgbClr val="FFFFFF"/>
                </a:solidFill>
              </a:defRPr>
            </a:pPr>
            <a:r>
              <a:t>Irresponsabilité</a:t>
            </a:r>
          </a:p>
          <a:p>
            <a:pPr algn="ctr">
              <a:lnSpc>
                <a:spcPct val="60000"/>
              </a:lnSpc>
              <a:spcBef>
                <a:spcPts val="1000"/>
              </a:spcBef>
              <a:defRPr sz="1600" b="1" i="1">
                <a:solidFill>
                  <a:srgbClr val="FFFFFF"/>
                </a:solidFill>
              </a:defRPr>
            </a:pPr>
            <a:r>
              <a:t>Pouvoir arbitraire ou tyrannique</a:t>
            </a:r>
          </a:p>
          <a:p>
            <a:pPr algn="ctr">
              <a:lnSpc>
                <a:spcPct val="60000"/>
              </a:lnSpc>
              <a:spcBef>
                <a:spcPts val="1000"/>
              </a:spcBef>
              <a:defRPr sz="1600" b="1" i="1">
                <a:solidFill>
                  <a:srgbClr val="FFFFFF"/>
                </a:solidFill>
              </a:defRPr>
            </a:pPr>
            <a:r>
              <a:t>Projet coûteux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  <a:defRPr sz="1600" b="1" i="1">
                <a:solidFill>
                  <a:srgbClr val="FF0000"/>
                </a:solidFill>
              </a:defRPr>
            </a:pPr>
            <a:r>
              <a:t>« Après moi,  le déluge ! »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  <a:defRPr sz="1600"/>
            </a:pPr>
            <a:r>
              <a:t> </a:t>
            </a:r>
          </a:p>
        </p:txBody>
      </p:sp>
      <p:grpSp>
        <p:nvGrpSpPr>
          <p:cNvPr id="233" name="AutoShape 19"/>
          <p:cNvGrpSpPr/>
          <p:nvPr/>
        </p:nvGrpSpPr>
        <p:grpSpPr>
          <a:xfrm>
            <a:off x="6951498" y="2267173"/>
            <a:ext cx="1789113" cy="897385"/>
            <a:chOff x="0" y="0"/>
            <a:chExt cx="1789111" cy="897383"/>
          </a:xfrm>
        </p:grpSpPr>
        <p:sp>
          <p:nvSpPr>
            <p:cNvPr id="231" name="Rectangle aux angles arrondis"/>
            <p:cNvSpPr/>
            <p:nvPr/>
          </p:nvSpPr>
          <p:spPr>
            <a:xfrm>
              <a:off x="0" y="0"/>
              <a:ext cx="1789112" cy="897384"/>
            </a:xfrm>
            <a:prstGeom prst="roundRect">
              <a:avLst>
                <a:gd name="adj" fmla="val 16667"/>
              </a:avLst>
            </a:prstGeom>
            <a:solidFill>
              <a:srgbClr val="800080"/>
            </a:solidFill>
            <a:ln w="12700" cap="flat">
              <a:noFill/>
              <a:miter lim="400000"/>
            </a:ln>
            <a:effectLst>
              <a:outerShdw dist="35921" dir="2700000" rotWithShape="0">
                <a:srgbClr val="4D004D"/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lnSpc>
                  <a:spcPct val="85000"/>
                </a:lnSpc>
                <a:defRPr sz="2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2" name="COHERENCE &amp; Facteur de motivation"/>
            <p:cNvSpPr/>
            <p:nvPr/>
          </p:nvSpPr>
          <p:spPr>
            <a:xfrm>
              <a:off x="89526" y="448692"/>
              <a:ext cx="1610059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lnSpc>
                  <a:spcPct val="85000"/>
                </a:lnSpc>
                <a:defRPr sz="2000" b="1">
                  <a:solidFill>
                    <a:srgbClr val="FFFFFF"/>
                  </a:solidFill>
                </a:defRPr>
              </a:lvl1pPr>
            </a:lstStyle>
            <a:p>
              <a:r>
                <a:t>COHERENCE &amp; Facteur de motivation</a:t>
              </a:r>
            </a:p>
          </p:txBody>
        </p:sp>
      </p:grpSp>
      <p:sp>
        <p:nvSpPr>
          <p:cNvPr id="234" name="Rectangle 2"/>
          <p:cNvSpPr txBox="1"/>
          <p:nvPr/>
        </p:nvSpPr>
        <p:spPr>
          <a:xfrm>
            <a:off x="45719" y="125025"/>
            <a:ext cx="9052561" cy="8765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2800" b="1">
                <a:solidFill>
                  <a:srgbClr val="1C3F94"/>
                </a:solidFill>
              </a:defRPr>
            </a:pPr>
            <a:r>
              <a:rPr dirty="0"/>
              <a:t>Axe </a:t>
            </a:r>
            <a:r>
              <a:rPr dirty="0" err="1"/>
              <a:t>organisationnel</a:t>
            </a:r>
            <a:endParaRPr dirty="0">
              <a:solidFill>
                <a:srgbClr val="808080"/>
              </a:solidFill>
            </a:endParaRPr>
          </a:p>
          <a:p>
            <a:pPr algn="ctr">
              <a:defRPr sz="2800" b="1">
                <a:solidFill>
                  <a:srgbClr val="808080"/>
                </a:solidFill>
              </a:defRPr>
            </a:pPr>
            <a:r>
              <a:rPr dirty="0"/>
              <a:t>La Boucle </a:t>
            </a:r>
            <a:r>
              <a:rPr dirty="0" err="1"/>
              <a:t>Pouvoir-Responsabilité</a:t>
            </a:r>
            <a:r>
              <a:rPr dirty="0"/>
              <a:t> (BPR)</a:t>
            </a:r>
          </a:p>
        </p:txBody>
      </p:sp>
      <p:grpSp>
        <p:nvGrpSpPr>
          <p:cNvPr id="237" name="AutoShape 19"/>
          <p:cNvGrpSpPr/>
          <p:nvPr/>
        </p:nvGrpSpPr>
        <p:grpSpPr>
          <a:xfrm>
            <a:off x="355434" y="2372468"/>
            <a:ext cx="1789113" cy="864097"/>
            <a:chOff x="0" y="5531"/>
            <a:chExt cx="1789111" cy="864095"/>
          </a:xfrm>
        </p:grpSpPr>
        <p:sp>
          <p:nvSpPr>
            <p:cNvPr id="235" name="Rectangle aux angles arrondis"/>
            <p:cNvSpPr/>
            <p:nvPr/>
          </p:nvSpPr>
          <p:spPr>
            <a:xfrm>
              <a:off x="0" y="5531"/>
              <a:ext cx="1789112" cy="864097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 cap="flat">
              <a:solidFill>
                <a:srgbClr val="FF0000"/>
              </a:solidFill>
              <a:prstDash val="solid"/>
              <a:round/>
            </a:ln>
            <a:effectLst>
              <a:outerShdw dist="35921" dir="2700000" rotWithShape="0">
                <a:srgbClr val="FF0000"/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lnSpc>
                  <a:spcPct val="85000"/>
                </a:lnSpc>
                <a:defRPr sz="2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6" name="RPS &amp; Absence de productivité"/>
            <p:cNvSpPr/>
            <p:nvPr/>
          </p:nvSpPr>
          <p:spPr>
            <a:xfrm>
              <a:off x="92664" y="437579"/>
              <a:ext cx="1603783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lnSpc>
                  <a:spcPct val="85000"/>
                </a:lnSpc>
                <a:defRPr sz="2000" b="1">
                  <a:solidFill>
                    <a:srgbClr val="FFFFFF"/>
                  </a:solidFill>
                </a:defRPr>
              </a:lvl1pPr>
            </a:lstStyle>
            <a:p>
              <a:r>
                <a:t>RPS &amp; Absence de productivité</a:t>
              </a:r>
            </a:p>
          </p:txBody>
        </p:sp>
      </p:grpSp>
      <p:grpSp>
        <p:nvGrpSpPr>
          <p:cNvPr id="240" name="AutoShape 19"/>
          <p:cNvGrpSpPr/>
          <p:nvPr/>
        </p:nvGrpSpPr>
        <p:grpSpPr>
          <a:xfrm>
            <a:off x="323527" y="4892749"/>
            <a:ext cx="1789113" cy="864097"/>
            <a:chOff x="0" y="5531"/>
            <a:chExt cx="1789111" cy="864095"/>
          </a:xfrm>
        </p:grpSpPr>
        <p:sp>
          <p:nvSpPr>
            <p:cNvPr id="238" name="Rectangle aux angles arrondis"/>
            <p:cNvSpPr/>
            <p:nvPr/>
          </p:nvSpPr>
          <p:spPr>
            <a:xfrm>
              <a:off x="0" y="5531"/>
              <a:ext cx="1789112" cy="864097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 cap="flat">
              <a:solidFill>
                <a:srgbClr val="FF0000"/>
              </a:solidFill>
              <a:prstDash val="solid"/>
              <a:round/>
            </a:ln>
            <a:effectLst>
              <a:outerShdw dist="35921" dir="2700000" rotWithShape="0">
                <a:srgbClr val="FF0000"/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lnSpc>
                  <a:spcPct val="85000"/>
                </a:lnSpc>
                <a:defRPr sz="2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9" name="RPS &amp;…"/>
            <p:cNvSpPr/>
            <p:nvPr/>
          </p:nvSpPr>
          <p:spPr>
            <a:xfrm>
              <a:off x="92664" y="437579"/>
              <a:ext cx="1603783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lnSpc>
                  <a:spcPct val="85000"/>
                </a:lnSpc>
                <a:defRPr sz="2000" b="1">
                  <a:solidFill>
                    <a:srgbClr val="FFFFFF"/>
                  </a:solidFill>
                </a:defRPr>
              </a:pPr>
              <a:r>
                <a:t>RPS &amp; </a:t>
              </a:r>
            </a:p>
            <a:p>
              <a:pPr algn="ctr">
                <a:lnSpc>
                  <a:spcPct val="85000"/>
                </a:lnSpc>
                <a:defRPr sz="2000" b="1">
                  <a:solidFill>
                    <a:srgbClr val="FFFFFF"/>
                  </a:solidFill>
                </a:defRPr>
              </a:pPr>
              <a:r>
                <a:t>Coût social et économique</a:t>
              </a:r>
            </a:p>
          </p:txBody>
        </p:sp>
      </p:grpSp>
      <p:grpSp>
        <p:nvGrpSpPr>
          <p:cNvPr id="243" name="AutoShape 19"/>
          <p:cNvGrpSpPr/>
          <p:nvPr/>
        </p:nvGrpSpPr>
        <p:grpSpPr>
          <a:xfrm>
            <a:off x="6943659" y="4795698"/>
            <a:ext cx="1789113" cy="1058198"/>
            <a:chOff x="0" y="-1096"/>
            <a:chExt cx="1789111" cy="1058197"/>
          </a:xfrm>
        </p:grpSpPr>
        <p:sp>
          <p:nvSpPr>
            <p:cNvPr id="241" name="Rectangle aux angles arrondis"/>
            <p:cNvSpPr/>
            <p:nvPr/>
          </p:nvSpPr>
          <p:spPr>
            <a:xfrm>
              <a:off x="0" y="95954"/>
              <a:ext cx="1789112" cy="864097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 cap="flat">
              <a:solidFill>
                <a:srgbClr val="FF0000"/>
              </a:solidFill>
              <a:prstDash val="solid"/>
              <a:round/>
            </a:ln>
            <a:effectLst>
              <a:outerShdw dist="35921" dir="2700000" rotWithShape="0">
                <a:srgbClr val="FF0000"/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lnSpc>
                  <a:spcPct val="85000"/>
                </a:lnSpc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2" name="Facteur de RPS &amp;…"/>
            <p:cNvSpPr txBox="1"/>
            <p:nvPr/>
          </p:nvSpPr>
          <p:spPr>
            <a:xfrm>
              <a:off x="92664" y="-1097"/>
              <a:ext cx="1603783" cy="10581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lnSpc>
                  <a:spcPct val="85000"/>
                </a:lnSpc>
                <a:defRPr sz="2000" b="1">
                  <a:solidFill>
                    <a:srgbClr val="FFFFFF"/>
                  </a:solidFill>
                </a:defRPr>
              </a:pPr>
              <a:r>
                <a:t>Facteur de RPS &amp; </a:t>
              </a:r>
            </a:p>
            <a:p>
              <a:pPr algn="ctr">
                <a:lnSpc>
                  <a:spcPct val="85000"/>
                </a:lnSpc>
                <a:defRPr sz="1600" b="1">
                  <a:solidFill>
                    <a:srgbClr val="FFFFFF"/>
                  </a:solidFill>
                </a:defRPr>
              </a:pPr>
              <a:r>
                <a:t>Projets démésurés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itre 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br/>
            <a:endParaRPr/>
          </a:p>
        </p:txBody>
      </p:sp>
      <p:sp>
        <p:nvSpPr>
          <p:cNvPr id="87" name="Sous-titre 2"/>
          <p:cNvSpPr txBox="1">
            <a:spLocks noGrp="1"/>
          </p:cNvSpPr>
          <p:nvPr>
            <p:ph type="subTitle" idx="1"/>
          </p:nvPr>
        </p:nvSpPr>
        <p:spPr>
          <a:xfrm>
            <a:off x="685799" y="928991"/>
            <a:ext cx="7232516" cy="48089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000000"/>
                </a:solidFill>
              </a:defRPr>
            </a:pPr>
            <a:r>
              <a:t>Quelques chiffres :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 algn="l">
              <a:defRPr>
                <a:solidFill>
                  <a:srgbClr val="000000"/>
                </a:solidFill>
              </a:defRPr>
            </a:pPr>
            <a:r>
              <a:t>- Le taux d’absentéisme dans les milieux hospitaliers en Belgique est une préoccupation croissante.</a:t>
            </a:r>
          </a:p>
          <a:p>
            <a:pPr algn="l">
              <a:defRPr>
                <a:solidFill>
                  <a:srgbClr val="000000"/>
                </a:solidFill>
              </a:defRPr>
            </a:pPr>
            <a:endParaRPr/>
          </a:p>
          <a:p>
            <a:pPr algn="l">
              <a:defRPr>
                <a:solidFill>
                  <a:srgbClr val="000000"/>
                </a:solidFill>
              </a:defRPr>
            </a:pPr>
            <a:r>
              <a:t>- En 2023, le taux variait entre 8% et 10%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898249" y="6632886"/>
            <a:ext cx="245751" cy="2257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b="0" i="1" u="none" strike="noStrike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457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914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1371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18288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22860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2743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3200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3657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fld id="{86CB4B4D-7CA3-9044-876B-883B54F8677D}" type="slidenum">
              <a:rPr lang="fr-FR" smtClean="0"/>
              <a:pPr/>
              <a:t>20</a:t>
            </a:fld>
            <a:endParaRPr/>
          </a:p>
        </p:txBody>
      </p:sp>
      <p:sp>
        <p:nvSpPr>
          <p:cNvPr id="248" name="Les causes individuelles et organisationnelles de l’absentéisme…"/>
          <p:cNvSpPr txBox="1"/>
          <p:nvPr/>
        </p:nvSpPr>
        <p:spPr>
          <a:xfrm>
            <a:off x="300548" y="2120294"/>
            <a:ext cx="8460391" cy="22159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300">
                <a:solidFill>
                  <a:srgbClr val="11111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dirty="0"/>
              <a:t>Les causes </a:t>
            </a:r>
            <a:r>
              <a:rPr dirty="0" err="1"/>
              <a:t>individuelles</a:t>
            </a:r>
            <a:r>
              <a:rPr dirty="0"/>
              <a:t> et </a:t>
            </a:r>
            <a:r>
              <a:rPr dirty="0" err="1"/>
              <a:t>organisationnelles</a:t>
            </a:r>
            <a:r>
              <a:rPr dirty="0"/>
              <a:t> de </a:t>
            </a:r>
            <a:r>
              <a:rPr dirty="0" err="1"/>
              <a:t>l’absentéisme</a:t>
            </a:r>
            <a:r>
              <a:rPr dirty="0"/>
              <a:t> </a:t>
            </a:r>
          </a:p>
          <a:p>
            <a:pPr>
              <a:defRPr sz="2300">
                <a:solidFill>
                  <a:srgbClr val="11111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dirty="0"/>
              <a:t>dans les </a:t>
            </a:r>
            <a:r>
              <a:rPr dirty="0" err="1"/>
              <a:t>hôpitaux</a:t>
            </a:r>
            <a:r>
              <a:rPr dirty="0"/>
              <a:t> </a:t>
            </a:r>
            <a:r>
              <a:rPr dirty="0" err="1"/>
              <a:t>créent</a:t>
            </a:r>
            <a:r>
              <a:rPr dirty="0"/>
              <a:t> un cercle </a:t>
            </a:r>
            <a:r>
              <a:rPr dirty="0" err="1"/>
              <a:t>vicieux</a:t>
            </a:r>
            <a:r>
              <a:rPr dirty="0"/>
              <a:t> : </a:t>
            </a:r>
            <a:r>
              <a:rPr dirty="0" err="1"/>
              <a:t>l’absentéisme</a:t>
            </a:r>
            <a:r>
              <a:rPr dirty="0"/>
              <a:t> </a:t>
            </a:r>
            <a:r>
              <a:rPr dirty="0" err="1"/>
              <a:t>aggrave</a:t>
            </a:r>
            <a:r>
              <a:rPr dirty="0"/>
              <a:t> </a:t>
            </a:r>
            <a:endParaRPr lang="fr-FR" dirty="0"/>
          </a:p>
          <a:p>
            <a:pPr>
              <a:defRPr sz="2300">
                <a:solidFill>
                  <a:srgbClr val="11111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dirty="0"/>
              <a:t>les sous-</a:t>
            </a:r>
            <a:r>
              <a:rPr dirty="0" err="1"/>
              <a:t>effectifs</a:t>
            </a:r>
            <a:r>
              <a:rPr dirty="0"/>
              <a:t>, qui </a:t>
            </a:r>
            <a:r>
              <a:rPr dirty="0" err="1"/>
              <a:t>accentuent</a:t>
            </a:r>
            <a:r>
              <a:rPr dirty="0"/>
              <a:t> la pression sur les équipes </a:t>
            </a:r>
            <a:r>
              <a:rPr dirty="0" err="1"/>
              <a:t>restantes</a:t>
            </a:r>
            <a:r>
              <a:rPr dirty="0"/>
              <a:t>.</a:t>
            </a:r>
          </a:p>
          <a:p>
            <a:pPr>
              <a:defRPr sz="2300">
                <a:solidFill>
                  <a:srgbClr val="111111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dirty="0"/>
          </a:p>
          <a:p>
            <a:pPr>
              <a:defRPr sz="2300">
                <a:solidFill>
                  <a:srgbClr val="11111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dirty="0" err="1"/>
              <a:t>Travailler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parallèle</a:t>
            </a:r>
            <a:r>
              <a:rPr dirty="0"/>
              <a:t> sur les causes </a:t>
            </a:r>
            <a:r>
              <a:rPr dirty="0" err="1"/>
              <a:t>organisationnelles</a:t>
            </a:r>
            <a:r>
              <a:rPr dirty="0"/>
              <a:t> (EXT) et </a:t>
            </a:r>
            <a:endParaRPr lang="fr-FR" dirty="0"/>
          </a:p>
          <a:p>
            <a:pPr>
              <a:defRPr sz="2300">
                <a:solidFill>
                  <a:srgbClr val="11111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dirty="0" err="1"/>
              <a:t>renforcer</a:t>
            </a:r>
            <a:r>
              <a:rPr dirty="0"/>
              <a:t> </a:t>
            </a:r>
            <a:r>
              <a:rPr dirty="0" err="1"/>
              <a:t>l’immunité</a:t>
            </a:r>
            <a:r>
              <a:rPr dirty="0"/>
              <a:t> </a:t>
            </a:r>
            <a:r>
              <a:rPr dirty="0" err="1"/>
              <a:t>psychologique</a:t>
            </a:r>
            <a:r>
              <a:rPr dirty="0"/>
              <a:t> du personnel (INT).</a:t>
            </a:r>
          </a:p>
        </p:txBody>
      </p:sp>
      <p:sp>
        <p:nvSpPr>
          <p:cNvPr id="249" name="Conclusion"/>
          <p:cNvSpPr txBox="1"/>
          <p:nvPr/>
        </p:nvSpPr>
        <p:spPr>
          <a:xfrm>
            <a:off x="3351352" y="791630"/>
            <a:ext cx="2292050" cy="612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r>
              <a:rPr sz="3400">
                <a:solidFill>
                  <a:srgbClr val="111111"/>
                </a:solidFill>
                <a:latin typeface="+mj-lt"/>
                <a:ea typeface="+mj-ea"/>
                <a:cs typeface="+mj-cs"/>
                <a:sym typeface="Helvetica"/>
              </a:rPr>
              <a:t>Conclusion</a:t>
            </a:r>
            <a:r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Quelques pistes de solutions"/>
          <p:cNvSpPr txBox="1">
            <a:spLocks noGrp="1"/>
          </p:cNvSpPr>
          <p:nvPr>
            <p:ph type="ctrTitle"/>
          </p:nvPr>
        </p:nvSpPr>
        <p:spPr>
          <a:xfrm>
            <a:off x="773348" y="544816"/>
            <a:ext cx="7772401" cy="1470026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Quelques</a:t>
            </a:r>
            <a:r>
              <a:rPr dirty="0"/>
              <a:t> </a:t>
            </a:r>
            <a:r>
              <a:rPr dirty="0" err="1"/>
              <a:t>pistes</a:t>
            </a:r>
            <a:r>
              <a:rPr dirty="0"/>
              <a:t> de solutions</a:t>
            </a:r>
          </a:p>
        </p:txBody>
      </p:sp>
      <p:sp>
        <p:nvSpPr>
          <p:cNvPr id="253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898249" y="6632886"/>
            <a:ext cx="245751" cy="2257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b="0" i="1" u="none" strike="noStrike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457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914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1371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18288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22860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2743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3200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3657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fld id="{86CB4B4D-7CA3-9044-876B-883B54F8677D}" type="slidenum">
              <a:rPr lang="fr-FR" smtClean="0"/>
              <a:pPr/>
              <a:t>21</a:t>
            </a:fld>
            <a:endParaRPr/>
          </a:p>
        </p:txBody>
      </p:sp>
      <p:graphicFrame>
        <p:nvGraphicFramePr>
          <p:cNvPr id="2" name="Diagramme 1">
            <a:extLst>
              <a:ext uri="{FF2B5EF4-FFF2-40B4-BE49-F238E27FC236}">
                <a16:creationId xmlns:a16="http://schemas.microsoft.com/office/drawing/2014/main" id="{52842F9F-4D5D-AE50-9285-C9F09CBF40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16582297"/>
              </p:ext>
            </p:extLst>
          </p:nvPr>
        </p:nvGraphicFramePr>
        <p:xfrm>
          <a:off x="1181819" y="1828801"/>
          <a:ext cx="7116791" cy="46410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898249" y="6632886"/>
            <a:ext cx="245751" cy="2257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b="0" i="1" u="none" strike="noStrike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457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914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1371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18288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22860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2743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3200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3657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fld id="{86CB4B4D-7CA3-9044-876B-883B54F8677D}" type="slidenum">
              <a:rPr lang="fr-FR" smtClean="0"/>
              <a:pPr/>
              <a:t>22</a:t>
            </a:fld>
            <a:endParaRPr/>
          </a:p>
        </p:txBody>
      </p:sp>
      <p:sp>
        <p:nvSpPr>
          <p:cNvPr id="256" name="Merci pour votre attention"/>
          <p:cNvSpPr txBox="1"/>
          <p:nvPr/>
        </p:nvSpPr>
        <p:spPr>
          <a:xfrm>
            <a:off x="2457358" y="1920039"/>
            <a:ext cx="4229284" cy="4899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3000"/>
            </a:lvl1pPr>
          </a:lstStyle>
          <a:p>
            <a:r>
              <a:t>Merci pour votre attention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Les conséquences…"/>
          <p:cNvSpPr txBox="1">
            <a:spLocks noGrp="1"/>
          </p:cNvSpPr>
          <p:nvPr>
            <p:ph type="ctrTitle"/>
          </p:nvPr>
        </p:nvSpPr>
        <p:spPr>
          <a:xfrm>
            <a:off x="685800" y="826918"/>
            <a:ext cx="7772400" cy="5601662"/>
          </a:xfrm>
          <a:prstGeom prst="rect">
            <a:avLst/>
          </a:prstGeom>
        </p:spPr>
        <p:txBody>
          <a:bodyPr/>
          <a:lstStyle/>
          <a:p>
            <a:pPr defTabSz="370331">
              <a:defRPr sz="3725"/>
            </a:pPr>
            <a:r>
              <a:t>Les conséquences</a:t>
            </a:r>
          </a:p>
          <a:p>
            <a:pPr defTabSz="370331">
              <a:defRPr sz="3240"/>
            </a:pPr>
            <a:endParaRPr/>
          </a:p>
          <a:p>
            <a:pPr algn="l" defTabSz="370331">
              <a:defRPr sz="3240"/>
            </a:pPr>
            <a:r>
              <a:t>- Sur le personnel : surcharge de travail —&gt; fatigue et stress</a:t>
            </a:r>
          </a:p>
          <a:p>
            <a:pPr algn="l" defTabSz="370331">
              <a:defRPr sz="3240"/>
            </a:pPr>
            <a:r>
              <a:t>- Sur la qualité des soins —&gt; sécurité des patients</a:t>
            </a:r>
          </a:p>
          <a:p>
            <a:pPr algn="l" defTabSz="370331">
              <a:defRPr sz="3240"/>
            </a:pPr>
            <a:r>
              <a:t>- Sur les finances : remplacements et heures supplémentaires + charges administratives</a:t>
            </a:r>
          </a:p>
          <a:p>
            <a:pPr algn="l" defTabSz="370331">
              <a:defRPr sz="3240"/>
            </a:pPr>
            <a:r>
              <a:t>- Sur l’organisation : planification, gestion optimale des services</a:t>
            </a:r>
          </a:p>
        </p:txBody>
      </p:sp>
      <p:sp>
        <p:nvSpPr>
          <p:cNvPr id="90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898249" y="6632886"/>
            <a:ext cx="245751" cy="2257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b="0" i="1" u="none" strike="noStrike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457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914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1371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18288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22860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2743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3200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3657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fld id="{86CB4B4D-7CA3-9044-876B-883B54F8677D}" type="slidenum">
              <a:rPr lang="fr-FR" smtClean="0"/>
              <a:pPr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Les causes"/>
          <p:cNvSpPr txBox="1">
            <a:spLocks noGrp="1"/>
          </p:cNvSpPr>
          <p:nvPr>
            <p:ph type="ctrTitle"/>
          </p:nvPr>
        </p:nvSpPr>
        <p:spPr>
          <a:xfrm>
            <a:off x="500974" y="729642"/>
            <a:ext cx="7772401" cy="1470026"/>
          </a:xfrm>
          <a:prstGeom prst="rect">
            <a:avLst/>
          </a:prstGeom>
        </p:spPr>
        <p:txBody>
          <a:bodyPr/>
          <a:lstStyle>
            <a:lvl1pPr>
              <a:spcBef>
                <a:spcPts val="700"/>
              </a:spcBef>
              <a:defRPr sz="4800"/>
            </a:lvl1pPr>
          </a:lstStyle>
          <a:p>
            <a:r>
              <a:t>Les causes</a:t>
            </a:r>
          </a:p>
        </p:txBody>
      </p:sp>
      <p:sp>
        <p:nvSpPr>
          <p:cNvPr id="93" name="1.Individuelles (intérieures et extérieures)…"/>
          <p:cNvSpPr txBox="1">
            <a:spLocks noGrp="1"/>
          </p:cNvSpPr>
          <p:nvPr>
            <p:ph type="subTitle" idx="1"/>
          </p:nvPr>
        </p:nvSpPr>
        <p:spPr>
          <a:xfrm>
            <a:off x="486383" y="2313346"/>
            <a:ext cx="6994188" cy="4194243"/>
          </a:xfrm>
          <a:prstGeom prst="rect">
            <a:avLst/>
          </a:prstGeom>
        </p:spPr>
        <p:txBody>
          <a:bodyPr/>
          <a:lstStyle/>
          <a:p>
            <a:pPr algn="l">
              <a:defRPr>
                <a:solidFill>
                  <a:srgbClr val="000000"/>
                </a:solidFill>
              </a:defRPr>
            </a:pPr>
            <a:r>
              <a:t>1.</a:t>
            </a:r>
            <a:r>
              <a:rPr>
                <a:solidFill>
                  <a:srgbClr val="D38301"/>
                </a:solidFill>
              </a:rPr>
              <a:t>Individuelles</a:t>
            </a:r>
            <a:r>
              <a:t> (intérieures et extérieures)</a:t>
            </a:r>
          </a:p>
          <a:p>
            <a:pPr algn="l">
              <a:defRPr>
                <a:solidFill>
                  <a:srgbClr val="000000"/>
                </a:solidFill>
              </a:defRPr>
            </a:pPr>
            <a:r>
              <a:t>2.</a:t>
            </a:r>
            <a:r>
              <a:rPr>
                <a:solidFill>
                  <a:srgbClr val="982ABC"/>
                </a:solidFill>
              </a:rPr>
              <a:t>Relationnelle</a:t>
            </a:r>
            <a:r>
              <a:t> (intérieures et extérieures)</a:t>
            </a:r>
          </a:p>
          <a:p>
            <a:pPr algn="l">
              <a:defRPr>
                <a:solidFill>
                  <a:srgbClr val="000000"/>
                </a:solidFill>
              </a:defRPr>
            </a:pPr>
            <a:r>
              <a:t>3.</a:t>
            </a:r>
            <a:r>
              <a:rPr>
                <a:solidFill>
                  <a:srgbClr val="669D34"/>
                </a:solidFill>
              </a:rPr>
              <a:t>Organisationnelles</a:t>
            </a:r>
            <a:r>
              <a:t> (extérieures)</a:t>
            </a:r>
          </a:p>
        </p:txBody>
      </p:sp>
      <p:sp>
        <p:nvSpPr>
          <p:cNvPr id="9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898249" y="6632886"/>
            <a:ext cx="245751" cy="2257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b="0" i="1" u="none" strike="noStrike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457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914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1371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18288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22860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2743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3200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3657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fld id="{86CB4B4D-7CA3-9044-876B-883B54F8677D}" type="slidenum">
              <a:rPr lang="fr-FR" smtClean="0"/>
              <a:pPr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1.Les causes individuelles"/>
          <p:cNvSpPr txBox="1">
            <a:spLocks noGrp="1"/>
          </p:cNvSpPr>
          <p:nvPr>
            <p:ph type="title"/>
          </p:nvPr>
        </p:nvSpPr>
        <p:spPr>
          <a:xfrm>
            <a:off x="719847" y="1148052"/>
            <a:ext cx="6595814" cy="9317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19D01"/>
                </a:solidFill>
              </a:defRPr>
            </a:lvl1pPr>
          </a:lstStyle>
          <a:p>
            <a:r>
              <a:t>1.Les causes individuelles</a:t>
            </a:r>
          </a:p>
        </p:txBody>
      </p:sp>
      <p:sp>
        <p:nvSpPr>
          <p:cNvPr id="97" name="Problèmes de santé physique…"/>
          <p:cNvSpPr txBox="1">
            <a:spLocks noGrp="1"/>
          </p:cNvSpPr>
          <p:nvPr>
            <p:ph type="body" idx="1"/>
          </p:nvPr>
        </p:nvSpPr>
        <p:spPr>
          <a:xfrm>
            <a:off x="457200" y="2611876"/>
            <a:ext cx="8229600" cy="4525964"/>
          </a:xfrm>
          <a:prstGeom prst="rect">
            <a:avLst/>
          </a:prstGeom>
        </p:spPr>
        <p:txBody>
          <a:bodyPr/>
          <a:lstStyle/>
          <a:p>
            <a:pPr marL="427789" indent="-427789">
              <a:buFontTx/>
              <a:buAutoNum type="arabicPeriod"/>
            </a:pPr>
            <a:r>
              <a:t>Problèmes de santé physique</a:t>
            </a:r>
          </a:p>
          <a:p>
            <a:pPr marL="427789" indent="-427789">
              <a:buFontTx/>
              <a:buAutoNum type="arabicPeriod"/>
              <a:defRPr>
                <a:solidFill>
                  <a:srgbClr val="0061FE"/>
                </a:solidFill>
              </a:defRPr>
            </a:pPr>
            <a:r>
              <a:t>Problèmes de santé mentale </a:t>
            </a:r>
          </a:p>
          <a:p>
            <a:pPr marL="427789" indent="-427789">
              <a:buFontTx/>
              <a:buAutoNum type="arabicPeriod"/>
            </a:pPr>
            <a:r>
              <a:t>Problèmes familiaux ou personnel</a:t>
            </a:r>
          </a:p>
          <a:p>
            <a:pPr marL="427789" indent="-427789">
              <a:buFontTx/>
              <a:buAutoNum type="arabicPeriod"/>
              <a:defRPr>
                <a:solidFill>
                  <a:srgbClr val="0061FE"/>
                </a:solidFill>
              </a:defRPr>
            </a:pPr>
            <a:r>
              <a:t>Manque de motivation ou d’engagement</a:t>
            </a:r>
          </a:p>
          <a:p>
            <a:pPr marL="427789" indent="-427789">
              <a:buFontTx/>
              <a:buAutoNum type="arabicPeriod"/>
            </a:pPr>
            <a:r>
              <a:t>Difficultés dans les transports </a:t>
            </a:r>
          </a:p>
        </p:txBody>
      </p:sp>
      <p:sp>
        <p:nvSpPr>
          <p:cNvPr id="98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898250" y="6602836"/>
            <a:ext cx="245751" cy="2257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b="0" i="1" u="none" strike="noStrike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457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914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1371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18288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22860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2743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3200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3657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fld id="{86CB4B4D-7CA3-9044-876B-883B54F8677D}" type="slidenum">
              <a:rPr lang="fr-FR" smtClean="0"/>
              <a:pPr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roblèmes de santé mentale"/>
          <p:cNvSpPr txBox="1">
            <a:spLocks noGrp="1"/>
          </p:cNvSpPr>
          <p:nvPr>
            <p:ph type="title"/>
          </p:nvPr>
        </p:nvSpPr>
        <p:spPr>
          <a:xfrm>
            <a:off x="933856" y="987545"/>
            <a:ext cx="6595814" cy="9317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FE"/>
                </a:solidFill>
              </a:defRPr>
            </a:lvl1pPr>
          </a:lstStyle>
          <a:p>
            <a:r>
              <a:t>Problèmes de santé mentale</a:t>
            </a:r>
          </a:p>
        </p:txBody>
      </p:sp>
      <p:sp>
        <p:nvSpPr>
          <p:cNvPr id="101" name="Stress : anxiété-colère et abattement…"/>
          <p:cNvSpPr txBox="1">
            <a:spLocks noGrp="1"/>
          </p:cNvSpPr>
          <p:nvPr>
            <p:ph type="body" idx="1"/>
          </p:nvPr>
        </p:nvSpPr>
        <p:spPr>
          <a:xfrm>
            <a:off x="457200" y="2290863"/>
            <a:ext cx="8229600" cy="4525964"/>
          </a:xfrm>
          <a:prstGeom prst="rect">
            <a:avLst/>
          </a:prstGeom>
        </p:spPr>
        <p:txBody>
          <a:bodyPr/>
          <a:lstStyle/>
          <a:p>
            <a:r>
              <a:t>Stress : anxiété-colère et abattement</a:t>
            </a:r>
          </a:p>
          <a:p>
            <a:r>
              <a:t>Burn-out</a:t>
            </a:r>
          </a:p>
          <a:p>
            <a:r>
              <a:t>Dépression</a:t>
            </a:r>
          </a:p>
          <a:p>
            <a:r>
              <a:t>Addiction</a:t>
            </a:r>
          </a:p>
          <a:p>
            <a:r>
              <a:t>Fatigue</a:t>
            </a:r>
          </a:p>
          <a:p>
            <a:r>
              <a:t>Débordement émotionnel —&gt; </a:t>
            </a:r>
            <a:r>
              <a:rPr>
                <a:solidFill>
                  <a:srgbClr val="BE38F3"/>
                </a:solidFill>
              </a:rPr>
              <a:t>relationnel</a:t>
            </a:r>
          </a:p>
        </p:txBody>
      </p:sp>
      <p:sp>
        <p:nvSpPr>
          <p:cNvPr id="102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898250" y="6602836"/>
            <a:ext cx="245751" cy="2257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b="0" i="1" u="none" strike="noStrike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457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914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1371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18288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22860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2743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3200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3657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fld id="{86CB4B4D-7CA3-9044-876B-883B54F8677D}" type="slidenum">
              <a:rPr lang="fr-FR" smtClean="0"/>
              <a:pPr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Manque de motivation ou d’engagement"/>
          <p:cNvSpPr txBox="1">
            <a:spLocks noGrp="1"/>
          </p:cNvSpPr>
          <p:nvPr>
            <p:ph type="title"/>
          </p:nvPr>
        </p:nvSpPr>
        <p:spPr>
          <a:xfrm>
            <a:off x="729575" y="875489"/>
            <a:ext cx="7524805" cy="931736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402336">
              <a:defRPr sz="3520">
                <a:solidFill>
                  <a:srgbClr val="0061FE"/>
                </a:solidFill>
              </a:defRPr>
            </a:lvl1pPr>
          </a:lstStyle>
          <a:p>
            <a:r>
              <a:t>Manque de motivation ou d’engagement</a:t>
            </a:r>
          </a:p>
        </p:txBody>
      </p:sp>
      <p:sp>
        <p:nvSpPr>
          <p:cNvPr id="105" name="Perte de sens, de plaisir…"/>
          <p:cNvSpPr txBox="1">
            <a:spLocks noGrp="1"/>
          </p:cNvSpPr>
          <p:nvPr>
            <p:ph type="body" idx="1"/>
          </p:nvPr>
        </p:nvSpPr>
        <p:spPr>
          <a:xfrm>
            <a:off x="464978" y="2397868"/>
            <a:ext cx="8229601" cy="4525964"/>
          </a:xfrm>
          <a:prstGeom prst="rect">
            <a:avLst/>
          </a:prstGeom>
        </p:spPr>
        <p:txBody>
          <a:bodyPr/>
          <a:lstStyle/>
          <a:p>
            <a:r>
              <a:t>Perte de sens, de plaisir</a:t>
            </a:r>
          </a:p>
          <a:p>
            <a:r>
              <a:t>Conflit et tension avec collègue et/ou hiérarchie —&gt; </a:t>
            </a:r>
            <a:r>
              <a:rPr>
                <a:solidFill>
                  <a:srgbClr val="BE38F3"/>
                </a:solidFill>
              </a:rPr>
              <a:t>relationnel</a:t>
            </a:r>
          </a:p>
          <a:p>
            <a:r>
              <a:t>Manque de reconnaissance</a:t>
            </a:r>
          </a:p>
        </p:txBody>
      </p:sp>
      <p:sp>
        <p:nvSpPr>
          <p:cNvPr id="106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898250" y="6602836"/>
            <a:ext cx="245751" cy="2257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b="0" i="1" u="none" strike="noStrike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457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914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1371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18288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22860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2743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3200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3657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fld id="{86CB4B4D-7CA3-9044-876B-883B54F8677D}" type="slidenum">
              <a:rPr lang="fr-FR" smtClean="0"/>
              <a:pPr/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Les causes organisationnelles"/>
          <p:cNvSpPr txBox="1">
            <a:spLocks noGrp="1"/>
          </p:cNvSpPr>
          <p:nvPr>
            <p:ph type="title"/>
          </p:nvPr>
        </p:nvSpPr>
        <p:spPr>
          <a:xfrm>
            <a:off x="136188" y="107004"/>
            <a:ext cx="6595814" cy="9317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76BB40"/>
                </a:solidFill>
              </a:defRPr>
            </a:lvl1pPr>
          </a:lstStyle>
          <a:p>
            <a:r>
              <a:t>Les causes organisationnelles</a:t>
            </a:r>
          </a:p>
        </p:txBody>
      </p:sp>
      <p:sp>
        <p:nvSpPr>
          <p:cNvPr id="109" name="Charge de travail excessive : pénurie de personnel et heures supplémentaires;…"/>
          <p:cNvSpPr txBox="1">
            <a:spLocks noGrp="1"/>
          </p:cNvSpPr>
          <p:nvPr>
            <p:ph type="body" idx="1"/>
          </p:nvPr>
        </p:nvSpPr>
        <p:spPr>
          <a:xfrm>
            <a:off x="457200" y="1341116"/>
            <a:ext cx="8229600" cy="543063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77749" indent="-277749" defTabSz="370331">
              <a:spcBef>
                <a:spcPts val="600"/>
              </a:spcBef>
              <a:defRPr sz="2592"/>
            </a:pPr>
            <a:r>
              <a:t>Charge de travail excessive : pénurie de personnel et heures supplémentaires;</a:t>
            </a:r>
          </a:p>
          <a:p>
            <a:pPr marL="277749" indent="-277749" defTabSz="370331">
              <a:spcBef>
                <a:spcPts val="600"/>
              </a:spcBef>
              <a:defRPr sz="2592"/>
            </a:pPr>
            <a:r>
              <a:t>Conditions de travail difficiles : horaires décallés, environnement confrontant, risques pour sa santé;</a:t>
            </a:r>
          </a:p>
          <a:p>
            <a:pPr marL="277749" indent="-277749" defTabSz="370331">
              <a:spcBef>
                <a:spcPts val="600"/>
              </a:spcBef>
              <a:defRPr sz="2592"/>
            </a:pPr>
            <a:r>
              <a:t>Manque de soutien : peu de reconnaissance, peu de soutien psychologique;</a:t>
            </a:r>
          </a:p>
          <a:p>
            <a:pPr marL="277749" indent="-277749" defTabSz="370331">
              <a:spcBef>
                <a:spcPts val="600"/>
              </a:spcBef>
              <a:defRPr sz="2592"/>
            </a:pPr>
            <a:r>
              <a:t>Manque de ressources : matérielles et humaines;</a:t>
            </a:r>
          </a:p>
          <a:p>
            <a:pPr marL="277749" indent="-277749" defTabSz="370331">
              <a:spcBef>
                <a:spcPts val="600"/>
              </a:spcBef>
              <a:defRPr sz="2592"/>
            </a:pPr>
            <a:r>
              <a:t>Rémunération insuffisante;</a:t>
            </a:r>
          </a:p>
          <a:p>
            <a:pPr marL="277749" indent="-277749" defTabSz="370331">
              <a:spcBef>
                <a:spcPts val="600"/>
              </a:spcBef>
              <a:defRPr sz="2592"/>
            </a:pPr>
            <a:r>
              <a:t>Faiblesse dans la politique d’intégration des nouveaux;</a:t>
            </a:r>
          </a:p>
          <a:p>
            <a:pPr marL="277749" indent="-277749" defTabSz="370331">
              <a:spcBef>
                <a:spcPts val="600"/>
              </a:spcBef>
              <a:defRPr sz="2592"/>
            </a:pPr>
            <a:r>
              <a:t>Manque de formation continue;</a:t>
            </a:r>
          </a:p>
          <a:p>
            <a:pPr marL="277749" indent="-277749" defTabSz="370331">
              <a:spcBef>
                <a:spcPts val="600"/>
              </a:spcBef>
              <a:defRPr sz="2592"/>
            </a:pPr>
            <a:r>
              <a:t>Absence de politique de prévention de BO;</a:t>
            </a:r>
          </a:p>
          <a:p>
            <a:pPr marL="277749" indent="-277749" defTabSz="370331">
              <a:spcBef>
                <a:spcPts val="600"/>
              </a:spcBef>
              <a:defRPr sz="2592"/>
            </a:pPr>
            <a:r>
              <a:t>Pression de performance et de rentabilité;</a:t>
            </a:r>
          </a:p>
        </p:txBody>
      </p:sp>
      <p:sp>
        <p:nvSpPr>
          <p:cNvPr id="110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898250" y="6602836"/>
            <a:ext cx="245751" cy="2257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b="0" i="1" u="none" strike="noStrike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457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914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1371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18288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22860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2743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3200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3657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fld id="{86CB4B4D-7CA3-9044-876B-883B54F8677D}" type="slidenum">
              <a:rPr lang="fr-FR" smtClean="0"/>
              <a:pPr/>
              <a:t>8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Ne pas subir la « double peine »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Agir</a:t>
            </a:r>
            <a:r>
              <a:rPr dirty="0"/>
              <a:t> sur l</a:t>
            </a:r>
            <a:r>
              <a:rPr lang="fr-FR" dirty="0"/>
              <a:t>'</a:t>
            </a:r>
            <a:r>
              <a:rPr dirty="0" err="1"/>
              <a:t>intérieur</a:t>
            </a:r>
            <a:r>
              <a:rPr dirty="0"/>
              <a:t> et sur l</a:t>
            </a:r>
            <a:r>
              <a:rPr lang="fr-FR" dirty="0"/>
              <a:t>'</a:t>
            </a:r>
            <a:r>
              <a:rPr dirty="0" err="1"/>
              <a:t>extérieur</a:t>
            </a:r>
            <a:r>
              <a:rPr dirty="0"/>
              <a:t> </a:t>
            </a:r>
          </a:p>
        </p:txBody>
      </p:sp>
      <p:sp>
        <p:nvSpPr>
          <p:cNvPr id="113" name="Problème extérieur —&gt; Solution extérieure…"/>
          <p:cNvSpPr txBox="1">
            <a:spLocks noGrp="1"/>
          </p:cNvSpPr>
          <p:nvPr>
            <p:ph type="body" idx="1"/>
          </p:nvPr>
        </p:nvSpPr>
        <p:spPr>
          <a:xfrm>
            <a:off x="457200" y="2311543"/>
            <a:ext cx="8229600" cy="4525965"/>
          </a:xfrm>
          <a:prstGeom prst="rect">
            <a:avLst/>
          </a:prstGeom>
        </p:spPr>
        <p:txBody>
          <a:bodyPr/>
          <a:lstStyle/>
          <a:p>
            <a:r>
              <a:t>Problème extérieur —&gt; Solution extérieure</a:t>
            </a:r>
          </a:p>
          <a:p>
            <a:endParaRPr/>
          </a:p>
          <a:p>
            <a:pPr marL="0" indent="0">
              <a:buSzTx/>
              <a:buNone/>
            </a:pPr>
            <a:endParaRPr/>
          </a:p>
          <a:p>
            <a:r>
              <a:t>Problème intérieur —&gt; Solution intérieure</a:t>
            </a:r>
          </a:p>
        </p:txBody>
      </p:sp>
      <p:grpSp>
        <p:nvGrpSpPr>
          <p:cNvPr id="124" name="Dessin"/>
          <p:cNvGrpSpPr/>
          <p:nvPr/>
        </p:nvGrpSpPr>
        <p:grpSpPr>
          <a:xfrm>
            <a:off x="1916348" y="2943004"/>
            <a:ext cx="6435126" cy="2059581"/>
            <a:chOff x="-359288" y="-223349"/>
            <a:chExt cx="6435125" cy="2059580"/>
          </a:xfrm>
        </p:grpSpPr>
        <p:sp>
          <p:nvSpPr>
            <p:cNvPr id="114" name="Ligne"/>
            <p:cNvSpPr/>
            <p:nvPr/>
          </p:nvSpPr>
          <p:spPr>
            <a:xfrm>
              <a:off x="-57732" y="-1734"/>
              <a:ext cx="58367" cy="4637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0" extrusionOk="0">
                  <a:moveTo>
                    <a:pt x="21600" y="81"/>
                  </a:moveTo>
                  <a:cubicBezTo>
                    <a:pt x="18600" y="5"/>
                    <a:pt x="15600" y="-70"/>
                    <a:pt x="13200" y="118"/>
                  </a:cubicBezTo>
                  <a:cubicBezTo>
                    <a:pt x="10800" y="306"/>
                    <a:pt x="9000" y="758"/>
                    <a:pt x="7200" y="2150"/>
                  </a:cubicBezTo>
                  <a:cubicBezTo>
                    <a:pt x="5400" y="3543"/>
                    <a:pt x="3600" y="5876"/>
                    <a:pt x="3000" y="8435"/>
                  </a:cubicBezTo>
                  <a:cubicBezTo>
                    <a:pt x="2400" y="10993"/>
                    <a:pt x="3000" y="13778"/>
                    <a:pt x="2700" y="15998"/>
                  </a:cubicBezTo>
                  <a:cubicBezTo>
                    <a:pt x="2400" y="18218"/>
                    <a:pt x="1200" y="19874"/>
                    <a:pt x="0" y="21530"/>
                  </a:cubicBezTo>
                </a:path>
              </a:pathLst>
            </a:custGeom>
            <a:noFill/>
            <a:ln w="88900" cap="rnd">
              <a:solidFill>
                <a:srgbClr val="FC3142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defTabSz="914400">
                <a:defRPr sz="28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115" name="Ligne"/>
            <p:cNvSpPr/>
            <p:nvPr/>
          </p:nvSpPr>
          <p:spPr>
            <a:xfrm>
              <a:off x="-359289" y="189689"/>
              <a:ext cx="778214" cy="77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990" y="19350"/>
                    <a:pt x="1980" y="17100"/>
                    <a:pt x="3330" y="15300"/>
                  </a:cubicBezTo>
                  <a:cubicBezTo>
                    <a:pt x="4680" y="13500"/>
                    <a:pt x="6390" y="12150"/>
                    <a:pt x="7830" y="10800"/>
                  </a:cubicBezTo>
                  <a:cubicBezTo>
                    <a:pt x="9270" y="9450"/>
                    <a:pt x="10440" y="8100"/>
                    <a:pt x="11790" y="6750"/>
                  </a:cubicBezTo>
                  <a:cubicBezTo>
                    <a:pt x="13140" y="5400"/>
                    <a:pt x="14670" y="4050"/>
                    <a:pt x="16335" y="2925"/>
                  </a:cubicBezTo>
                  <a:cubicBezTo>
                    <a:pt x="18000" y="1800"/>
                    <a:pt x="19800" y="900"/>
                    <a:pt x="21600" y="0"/>
                  </a:cubicBezTo>
                </a:path>
              </a:pathLst>
            </a:custGeom>
            <a:noFill/>
            <a:ln w="88900" cap="rnd">
              <a:solidFill>
                <a:srgbClr val="FC3142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defTabSz="914400">
                <a:defRPr sz="28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116" name="Ligne"/>
            <p:cNvSpPr/>
            <p:nvPr/>
          </p:nvSpPr>
          <p:spPr>
            <a:xfrm>
              <a:off x="1513286" y="642025"/>
              <a:ext cx="243192" cy="126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3600" y="18000"/>
                    <a:pt x="7200" y="14400"/>
                    <a:pt x="10800" y="10800"/>
                  </a:cubicBezTo>
                  <a:cubicBezTo>
                    <a:pt x="14400" y="7200"/>
                    <a:pt x="18000" y="3600"/>
                    <a:pt x="21600" y="0"/>
                  </a:cubicBezTo>
                </a:path>
              </a:pathLst>
            </a:custGeom>
            <a:noFill/>
            <a:ln w="88900" cap="rnd">
              <a:solidFill>
                <a:srgbClr val="FC3142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defTabSz="914400">
                <a:defRPr sz="28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117" name="Ligne"/>
            <p:cNvSpPr/>
            <p:nvPr/>
          </p:nvSpPr>
          <p:spPr>
            <a:xfrm>
              <a:off x="2023988" y="462063"/>
              <a:ext cx="116733" cy="59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3" extrusionOk="0">
                  <a:moveTo>
                    <a:pt x="0" y="20463"/>
                  </a:moveTo>
                  <a:cubicBezTo>
                    <a:pt x="1500" y="21032"/>
                    <a:pt x="3000" y="21600"/>
                    <a:pt x="6600" y="18189"/>
                  </a:cubicBezTo>
                  <a:cubicBezTo>
                    <a:pt x="10200" y="14779"/>
                    <a:pt x="15900" y="7389"/>
                    <a:pt x="21600" y="0"/>
                  </a:cubicBezTo>
                </a:path>
              </a:pathLst>
            </a:custGeom>
            <a:noFill/>
            <a:ln w="88900" cap="rnd">
              <a:solidFill>
                <a:srgbClr val="FC3142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defTabSz="914400">
                <a:defRPr sz="28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118" name="Ligne"/>
            <p:cNvSpPr/>
            <p:nvPr/>
          </p:nvSpPr>
          <p:spPr>
            <a:xfrm>
              <a:off x="2393639" y="257783"/>
              <a:ext cx="175099" cy="87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5400" y="16000"/>
                    <a:pt x="10800" y="10400"/>
                    <a:pt x="14400" y="6800"/>
                  </a:cubicBezTo>
                  <a:cubicBezTo>
                    <a:pt x="18000" y="3200"/>
                    <a:pt x="19800" y="1600"/>
                    <a:pt x="21600" y="0"/>
                  </a:cubicBezTo>
                </a:path>
              </a:pathLst>
            </a:custGeom>
            <a:noFill/>
            <a:ln w="88900" cap="rnd">
              <a:solidFill>
                <a:srgbClr val="FC3142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defTabSz="914400">
                <a:defRPr sz="28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119" name="Ligne"/>
            <p:cNvSpPr/>
            <p:nvPr/>
          </p:nvSpPr>
          <p:spPr>
            <a:xfrm>
              <a:off x="2748699" y="77821"/>
              <a:ext cx="189690" cy="107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2031" y="20291"/>
                    <a:pt x="4062" y="18982"/>
                    <a:pt x="7662" y="15382"/>
                  </a:cubicBezTo>
                  <a:cubicBezTo>
                    <a:pt x="11262" y="11782"/>
                    <a:pt x="16431" y="5891"/>
                    <a:pt x="21600" y="0"/>
                  </a:cubicBezTo>
                </a:path>
              </a:pathLst>
            </a:custGeom>
            <a:noFill/>
            <a:ln w="88900" cap="rnd">
              <a:solidFill>
                <a:srgbClr val="FC3142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defTabSz="914400">
                <a:defRPr sz="28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120" name="Ligne"/>
            <p:cNvSpPr/>
            <p:nvPr/>
          </p:nvSpPr>
          <p:spPr>
            <a:xfrm>
              <a:off x="3103758" y="-71694"/>
              <a:ext cx="108877" cy="71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4503" y="17204"/>
                    <a:pt x="9006" y="12808"/>
                    <a:pt x="14796" y="6946"/>
                  </a:cubicBezTo>
                  <a:cubicBezTo>
                    <a:pt x="16913" y="4803"/>
                    <a:pt x="19202" y="2464"/>
                    <a:pt x="21600" y="0"/>
                  </a:cubicBezTo>
                </a:path>
              </a:pathLst>
            </a:custGeom>
            <a:noFill/>
            <a:ln w="88900" cap="rnd">
              <a:solidFill>
                <a:srgbClr val="FC3142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defTabSz="914400">
                <a:defRPr sz="28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121" name="Ligne"/>
            <p:cNvSpPr/>
            <p:nvPr/>
          </p:nvSpPr>
          <p:spPr>
            <a:xfrm>
              <a:off x="2871183" y="-223350"/>
              <a:ext cx="525766" cy="461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582" extrusionOk="0">
                  <a:moveTo>
                    <a:pt x="559" y="3393"/>
                  </a:moveTo>
                  <a:cubicBezTo>
                    <a:pt x="228" y="3165"/>
                    <a:pt x="-102" y="2938"/>
                    <a:pt x="30" y="2748"/>
                  </a:cubicBezTo>
                  <a:cubicBezTo>
                    <a:pt x="162" y="2559"/>
                    <a:pt x="757" y="2407"/>
                    <a:pt x="2012" y="2256"/>
                  </a:cubicBezTo>
                  <a:cubicBezTo>
                    <a:pt x="3267" y="2104"/>
                    <a:pt x="5182" y="1953"/>
                    <a:pt x="7230" y="1763"/>
                  </a:cubicBezTo>
                  <a:cubicBezTo>
                    <a:pt x="9278" y="1574"/>
                    <a:pt x="11458" y="1346"/>
                    <a:pt x="13505" y="1081"/>
                  </a:cubicBezTo>
                  <a:cubicBezTo>
                    <a:pt x="15553" y="816"/>
                    <a:pt x="17469" y="513"/>
                    <a:pt x="18592" y="323"/>
                  </a:cubicBezTo>
                  <a:cubicBezTo>
                    <a:pt x="19715" y="134"/>
                    <a:pt x="20045" y="58"/>
                    <a:pt x="20408" y="20"/>
                  </a:cubicBezTo>
                  <a:cubicBezTo>
                    <a:pt x="20771" y="-18"/>
                    <a:pt x="21168" y="-18"/>
                    <a:pt x="21333" y="171"/>
                  </a:cubicBezTo>
                  <a:cubicBezTo>
                    <a:pt x="21498" y="361"/>
                    <a:pt x="21432" y="740"/>
                    <a:pt x="21135" y="1990"/>
                  </a:cubicBezTo>
                  <a:cubicBezTo>
                    <a:pt x="20837" y="3241"/>
                    <a:pt x="20309" y="5363"/>
                    <a:pt x="19847" y="7523"/>
                  </a:cubicBezTo>
                  <a:cubicBezTo>
                    <a:pt x="19384" y="9683"/>
                    <a:pt x="18988" y="11881"/>
                    <a:pt x="18658" y="13851"/>
                  </a:cubicBezTo>
                  <a:cubicBezTo>
                    <a:pt x="18327" y="15822"/>
                    <a:pt x="18063" y="17565"/>
                    <a:pt x="17898" y="18626"/>
                  </a:cubicBezTo>
                  <a:cubicBezTo>
                    <a:pt x="17733" y="19687"/>
                    <a:pt x="17667" y="20066"/>
                    <a:pt x="17502" y="20407"/>
                  </a:cubicBezTo>
                  <a:cubicBezTo>
                    <a:pt x="17337" y="20748"/>
                    <a:pt x="17072" y="21051"/>
                    <a:pt x="16940" y="21241"/>
                  </a:cubicBezTo>
                  <a:cubicBezTo>
                    <a:pt x="16808" y="21430"/>
                    <a:pt x="16808" y="21506"/>
                    <a:pt x="16808" y="21582"/>
                  </a:cubicBezTo>
                </a:path>
              </a:pathLst>
            </a:custGeom>
            <a:noFill/>
            <a:ln w="88900" cap="rnd">
              <a:solidFill>
                <a:srgbClr val="FC3142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defTabSz="914400">
                <a:defRPr sz="28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pic>
          <p:nvPicPr>
            <p:cNvPr id="122" name="Ligne Figure" descr="Ligne Figure"/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55744" y="561637"/>
              <a:ext cx="3920093" cy="1274594"/>
            </a:xfrm>
            <a:prstGeom prst="rect">
              <a:avLst/>
            </a:prstGeom>
            <a:effectLst/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5499</TotalTime>
  <Words>916</Words>
  <Application>Microsoft Office PowerPoint</Application>
  <PresentationFormat>Affichage à l'écran (4:3)</PresentationFormat>
  <Paragraphs>203</Paragraphs>
  <Slides>22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9" baseType="lpstr">
      <vt:lpstr>Arial</vt:lpstr>
      <vt:lpstr>AvantGarde Bk BT</vt:lpstr>
      <vt:lpstr>Calibri</vt:lpstr>
      <vt:lpstr>Corbel</vt:lpstr>
      <vt:lpstr>Times New Roman</vt:lpstr>
      <vt:lpstr>Wingdings-Regular</vt:lpstr>
      <vt:lpstr>Thème Office</vt:lpstr>
      <vt:lpstr>L’absentéisme : comprendre et prévenir</vt:lpstr>
      <vt:lpstr> </vt:lpstr>
      <vt:lpstr>Les conséquences  - Sur le personnel : surcharge de travail —&gt; fatigue et stress - Sur la qualité des soins —&gt; sécurité des patients - Sur les finances : remplacements et heures supplémentaires + charges administratives - Sur l’organisation : planification, gestion optimale des services</vt:lpstr>
      <vt:lpstr>Les causes</vt:lpstr>
      <vt:lpstr>1.Les causes individuelles</vt:lpstr>
      <vt:lpstr>Problèmes de santé mentale</vt:lpstr>
      <vt:lpstr>Manque de motivation ou d’engagement</vt:lpstr>
      <vt:lpstr>Les causes organisationnelles</vt:lpstr>
      <vt:lpstr>Agir sur l'intérieur et sur l'extérieur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Quelques pistes de solutions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Etre un manager motivant et épanouissant pour mon équipe</dc:title>
  <dc:creator>Catherine Schwennicke</dc:creator>
  <cp:lastModifiedBy>patrick van male</cp:lastModifiedBy>
  <cp:revision>142</cp:revision>
  <dcterms:created xsi:type="dcterms:W3CDTF">2018-02-08T21:26:44Z</dcterms:created>
  <dcterms:modified xsi:type="dcterms:W3CDTF">2024-11-26T16:05:59Z</dcterms:modified>
</cp:coreProperties>
</file>