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71" r:id="rId14"/>
    <p:sldId id="269" r:id="rId15"/>
    <p:sldId id="270" r:id="rId16"/>
    <p:sldId id="272" r:id="rId17"/>
    <p:sldId id="273" r:id="rId18"/>
    <p:sldId id="274" r:id="rId19"/>
    <p:sldId id="275" r:id="rId20"/>
    <p:sldId id="277" r:id="rId21"/>
    <p:sldId id="278" r:id="rId22"/>
    <p:sldId id="276" r:id="rId23"/>
    <p:sldId id="279" r:id="rId24"/>
    <p:sldId id="280" r:id="rId25"/>
    <p:sldId id="281" r:id="rId26"/>
    <p:sldId id="282" r:id="rId27"/>
    <p:sldId id="283" r:id="rId28"/>
    <p:sldId id="284" r:id="rId29"/>
    <p:sldId id="285" r:id="rId30"/>
    <p:sldId id="286" r:id="rId31"/>
    <p:sldId id="287" r:id="rId32"/>
    <p:sldId id="289" r:id="rId33"/>
    <p:sldId id="290" r:id="rId34"/>
    <p:sldId id="291" r:id="rId3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E3E5"/>
    <a:srgbClr val="75A3B3"/>
    <a:srgbClr val="D6E5E3"/>
    <a:srgbClr val="B8CFD9"/>
    <a:srgbClr val="EBF4EC"/>
    <a:srgbClr val="FFFFFF"/>
    <a:srgbClr val="EAF6FC"/>
    <a:srgbClr val="ACCCD1"/>
    <a:srgbClr val="EFEEDD"/>
    <a:srgbClr val="D8F1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AEBCF7-D864-45A7-8D13-9B9AB28C8B74}" v="1782" dt="2024-10-11T13:16:50.8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4484" autoAdjust="0"/>
  </p:normalViewPr>
  <p:slideViewPr>
    <p:cSldViewPr snapToGrid="0">
      <p:cViewPr varScale="1">
        <p:scale>
          <a:sx n="111" d="100"/>
          <a:sy n="111" d="100"/>
        </p:scale>
        <p:origin x="2226" y="114"/>
      </p:cViewPr>
      <p:guideLst/>
    </p:cSldViewPr>
  </p:slideViewPr>
  <p:notesTextViewPr>
    <p:cViewPr>
      <p:scale>
        <a:sx n="1" d="1"/>
        <a:sy n="1" d="1"/>
      </p:scale>
      <p:origin x="0" y="0"/>
    </p:cViewPr>
  </p:notesTextViewPr>
  <p:sorterViewPr>
    <p:cViewPr>
      <p:scale>
        <a:sx n="100" d="100"/>
        <a:sy n="100" d="100"/>
      </p:scale>
      <p:origin x="0" y="-21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113388-4875-4990-A567-238B21A41D2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fr-FR"/>
        </a:p>
      </dgm:t>
    </dgm:pt>
    <dgm:pt modelId="{52362A1A-C0F6-4011-8446-950CED377865}">
      <dgm:prSet phldrT="[Texte]"/>
      <dgm:spPr>
        <a:solidFill>
          <a:srgbClr val="B8CFD9"/>
        </a:solidFill>
      </dgm:spPr>
      <dgm:t>
        <a:bodyPr/>
        <a:lstStyle/>
        <a:p>
          <a:pPr>
            <a:lnSpc>
              <a:spcPct val="100000"/>
            </a:lnSpc>
          </a:pPr>
          <a:r>
            <a:rPr lang="fr-BE"/>
            <a:t>Demande (par employeur ou travailleur) au médecin du travail = inaptitude définitive au travail? </a:t>
          </a:r>
          <a:endParaRPr lang="fr-FR"/>
        </a:p>
      </dgm:t>
    </dgm:pt>
    <dgm:pt modelId="{8761B76F-5838-4C38-AD02-2F21B4ADD342}" type="parTrans" cxnId="{9FA8EADB-03C3-4FF1-A651-A385316623CA}">
      <dgm:prSet/>
      <dgm:spPr/>
      <dgm:t>
        <a:bodyPr/>
        <a:lstStyle/>
        <a:p>
          <a:endParaRPr lang="fr-FR"/>
        </a:p>
      </dgm:t>
    </dgm:pt>
    <dgm:pt modelId="{C599F26E-A4A1-4E4C-848C-EBF5862DB15B}" type="sibTrans" cxnId="{9FA8EADB-03C3-4FF1-A651-A385316623CA}">
      <dgm:prSet/>
      <dgm:spPr/>
      <dgm:t>
        <a:bodyPr/>
        <a:lstStyle/>
        <a:p>
          <a:endParaRPr lang="fr-FR"/>
        </a:p>
      </dgm:t>
    </dgm:pt>
    <dgm:pt modelId="{2EEA61BB-1C48-412E-81B5-F0649977A4E5}">
      <dgm:prSet phldrT="[Texte]"/>
      <dgm:spPr>
        <a:solidFill>
          <a:srgbClr val="D6E5E3"/>
        </a:solidFill>
      </dgm:spPr>
      <dgm:t>
        <a:bodyPr/>
        <a:lstStyle/>
        <a:p>
          <a:pPr>
            <a:lnSpc>
              <a:spcPct val="100000"/>
            </a:lnSpc>
          </a:pPr>
          <a:r>
            <a:rPr lang="fr-BE" dirty="0"/>
            <a:t>Si inaptitude définitive au travail </a:t>
          </a:r>
          <a:r>
            <a:rPr lang="fr-BE" dirty="0">
              <a:sym typeface="Wingdings" panose="05000000000000000000" pitchFamily="2" charset="2"/>
            </a:rPr>
            <a:t> rupture du contrat sans préavis, ni indemnité</a:t>
          </a:r>
          <a:endParaRPr lang="fr-FR" dirty="0"/>
        </a:p>
      </dgm:t>
    </dgm:pt>
    <dgm:pt modelId="{674A7819-B315-47BD-9405-E4620A1BC337}" type="parTrans" cxnId="{E91CDBF1-9E98-479F-B11C-2D7484EF8343}">
      <dgm:prSet/>
      <dgm:spPr/>
      <dgm:t>
        <a:bodyPr/>
        <a:lstStyle/>
        <a:p>
          <a:endParaRPr lang="fr-FR"/>
        </a:p>
      </dgm:t>
    </dgm:pt>
    <dgm:pt modelId="{6D05A25B-49A5-451D-80EC-07428CE20409}" type="sibTrans" cxnId="{E91CDBF1-9E98-479F-B11C-2D7484EF8343}">
      <dgm:prSet/>
      <dgm:spPr/>
      <dgm:t>
        <a:bodyPr/>
        <a:lstStyle/>
        <a:p>
          <a:endParaRPr lang="fr-FR"/>
        </a:p>
      </dgm:t>
    </dgm:pt>
    <dgm:pt modelId="{7120CBE9-356D-43D1-B7A6-CD801B72CBEF}">
      <dgm:prSet phldrT="[Texte]"/>
      <dgm:spPr>
        <a:solidFill>
          <a:srgbClr val="75A3B3"/>
        </a:solidFill>
      </dgm:spPr>
      <dgm:t>
        <a:bodyPr/>
        <a:lstStyle/>
        <a:p>
          <a:pPr>
            <a:lnSpc>
              <a:spcPct val="100000"/>
            </a:lnSpc>
          </a:pPr>
          <a:r>
            <a:rPr lang="fr-BE"/>
            <a:t>Travailleur est en incapacité de travail depuis plus de 9 mois</a:t>
          </a:r>
          <a:endParaRPr lang="fr-FR"/>
        </a:p>
      </dgm:t>
    </dgm:pt>
    <dgm:pt modelId="{1AB3BA69-3DF7-439C-9409-414CC1013295}" type="sibTrans" cxnId="{0A9181BE-BEA7-4992-BAA3-DFE4697BC524}">
      <dgm:prSet/>
      <dgm:spPr/>
      <dgm:t>
        <a:bodyPr/>
        <a:lstStyle/>
        <a:p>
          <a:endParaRPr lang="fr-FR"/>
        </a:p>
      </dgm:t>
    </dgm:pt>
    <dgm:pt modelId="{9277ECF3-9707-49D5-9DFA-D67B9DE6E4F1}" type="parTrans" cxnId="{0A9181BE-BEA7-4992-BAA3-DFE4697BC524}">
      <dgm:prSet/>
      <dgm:spPr/>
      <dgm:t>
        <a:bodyPr/>
        <a:lstStyle/>
        <a:p>
          <a:endParaRPr lang="fr-FR"/>
        </a:p>
      </dgm:t>
    </dgm:pt>
    <dgm:pt modelId="{0BC48585-AD1B-43B6-A9C6-8588098673EC}" type="pres">
      <dgm:prSet presAssocID="{97113388-4875-4990-A567-238B21A41D25}" presName="root" presStyleCnt="0">
        <dgm:presLayoutVars>
          <dgm:dir/>
          <dgm:resizeHandles val="exact"/>
        </dgm:presLayoutVars>
      </dgm:prSet>
      <dgm:spPr/>
    </dgm:pt>
    <dgm:pt modelId="{DC347014-7A21-4DBB-B8A3-08FA61B90929}" type="pres">
      <dgm:prSet presAssocID="{7120CBE9-356D-43D1-B7A6-CD801B72CBEF}" presName="compNode" presStyleCnt="0"/>
      <dgm:spPr/>
    </dgm:pt>
    <dgm:pt modelId="{A17548D5-9B81-4EA1-83BC-50DE7EAACB18}" type="pres">
      <dgm:prSet presAssocID="{7120CBE9-356D-43D1-B7A6-CD801B72CBEF}" presName="bgRect" presStyleLbl="bgShp" presStyleIdx="0" presStyleCnt="3"/>
      <dgm:spPr/>
    </dgm:pt>
    <dgm:pt modelId="{2806F074-4F9D-4002-8529-B47D65805EAF}" type="pres">
      <dgm:prSet presAssocID="{7120CBE9-356D-43D1-B7A6-CD801B72CBE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ffice Worker"/>
        </a:ext>
      </dgm:extLst>
    </dgm:pt>
    <dgm:pt modelId="{C1C0CD92-949C-43B8-8D94-43592D4F9E35}" type="pres">
      <dgm:prSet presAssocID="{7120CBE9-356D-43D1-B7A6-CD801B72CBEF}" presName="spaceRect" presStyleCnt="0"/>
      <dgm:spPr/>
    </dgm:pt>
    <dgm:pt modelId="{E39320ED-BD01-49F7-929A-106B0C268C8D}" type="pres">
      <dgm:prSet presAssocID="{7120CBE9-356D-43D1-B7A6-CD801B72CBEF}" presName="parTx" presStyleLbl="revTx" presStyleIdx="0" presStyleCnt="3">
        <dgm:presLayoutVars>
          <dgm:chMax val="0"/>
          <dgm:chPref val="0"/>
        </dgm:presLayoutVars>
      </dgm:prSet>
      <dgm:spPr/>
    </dgm:pt>
    <dgm:pt modelId="{650EBAC4-0B80-4A29-A782-0C9B31239A88}" type="pres">
      <dgm:prSet presAssocID="{1AB3BA69-3DF7-439C-9409-414CC1013295}" presName="sibTrans" presStyleCnt="0"/>
      <dgm:spPr/>
    </dgm:pt>
    <dgm:pt modelId="{7370AA07-43AF-4757-9516-2BE11F41B2FC}" type="pres">
      <dgm:prSet presAssocID="{52362A1A-C0F6-4011-8446-950CED377865}" presName="compNode" presStyleCnt="0"/>
      <dgm:spPr/>
    </dgm:pt>
    <dgm:pt modelId="{D095DF10-3E07-4287-9C21-46E8D39C74EC}" type="pres">
      <dgm:prSet presAssocID="{52362A1A-C0F6-4011-8446-950CED377865}" presName="bgRect" presStyleLbl="bgShp" presStyleIdx="1" presStyleCnt="3"/>
      <dgm:spPr/>
    </dgm:pt>
    <dgm:pt modelId="{AD48BA61-E2ED-4119-822E-847026A62905}" type="pres">
      <dgm:prSet presAssocID="{52362A1A-C0F6-4011-8446-950CED37786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teur"/>
        </a:ext>
      </dgm:extLst>
    </dgm:pt>
    <dgm:pt modelId="{11F272B4-3124-435D-8E2D-01B5E29233BE}" type="pres">
      <dgm:prSet presAssocID="{52362A1A-C0F6-4011-8446-950CED377865}" presName="spaceRect" presStyleCnt="0"/>
      <dgm:spPr/>
    </dgm:pt>
    <dgm:pt modelId="{77E849E7-B5E1-460F-BD10-5C8E73C9E599}" type="pres">
      <dgm:prSet presAssocID="{52362A1A-C0F6-4011-8446-950CED377865}" presName="parTx" presStyleLbl="revTx" presStyleIdx="1" presStyleCnt="3">
        <dgm:presLayoutVars>
          <dgm:chMax val="0"/>
          <dgm:chPref val="0"/>
        </dgm:presLayoutVars>
      </dgm:prSet>
      <dgm:spPr/>
    </dgm:pt>
    <dgm:pt modelId="{180BB30D-F284-4312-ABF3-41D7BB504FC3}" type="pres">
      <dgm:prSet presAssocID="{C599F26E-A4A1-4E4C-848C-EBF5862DB15B}" presName="sibTrans" presStyleCnt="0"/>
      <dgm:spPr/>
    </dgm:pt>
    <dgm:pt modelId="{C7B57EE4-4328-4726-A722-7392DB33F74C}" type="pres">
      <dgm:prSet presAssocID="{2EEA61BB-1C48-412E-81B5-F0649977A4E5}" presName="compNode" presStyleCnt="0"/>
      <dgm:spPr/>
    </dgm:pt>
    <dgm:pt modelId="{678FB650-A6F9-4B0E-8237-23C49ADD8EF2}" type="pres">
      <dgm:prSet presAssocID="{2EEA61BB-1C48-412E-81B5-F0649977A4E5}" presName="bgRect" presStyleLbl="bgShp" presStyleIdx="2" presStyleCnt="3"/>
      <dgm:spPr/>
    </dgm:pt>
    <dgm:pt modelId="{3CA6C8CB-6EA6-4882-B562-08F799256DD6}" type="pres">
      <dgm:prSet presAssocID="{2EEA61BB-1C48-412E-81B5-F0649977A4E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che"/>
        </a:ext>
      </dgm:extLst>
    </dgm:pt>
    <dgm:pt modelId="{9D1D5053-812A-4581-B29D-6B072B8F547F}" type="pres">
      <dgm:prSet presAssocID="{2EEA61BB-1C48-412E-81B5-F0649977A4E5}" presName="spaceRect" presStyleCnt="0"/>
      <dgm:spPr/>
    </dgm:pt>
    <dgm:pt modelId="{EBA6F315-64E7-4001-9118-58817A230082}" type="pres">
      <dgm:prSet presAssocID="{2EEA61BB-1C48-412E-81B5-F0649977A4E5}" presName="parTx" presStyleLbl="revTx" presStyleIdx="2" presStyleCnt="3">
        <dgm:presLayoutVars>
          <dgm:chMax val="0"/>
          <dgm:chPref val="0"/>
        </dgm:presLayoutVars>
      </dgm:prSet>
      <dgm:spPr/>
    </dgm:pt>
  </dgm:ptLst>
  <dgm:cxnLst>
    <dgm:cxn modelId="{ECDFE900-7DC5-45B5-BBBF-4F9B7101CC85}" type="presOf" srcId="{97113388-4875-4990-A567-238B21A41D25}" destId="{0BC48585-AD1B-43B6-A9C6-8588098673EC}" srcOrd="0" destOrd="0" presId="urn:microsoft.com/office/officeart/2018/2/layout/IconVerticalSolidList"/>
    <dgm:cxn modelId="{C5FF175B-7B40-4F03-BD24-CE8917AA3A8F}" type="presOf" srcId="{2EEA61BB-1C48-412E-81B5-F0649977A4E5}" destId="{EBA6F315-64E7-4001-9118-58817A230082}" srcOrd="0" destOrd="0" presId="urn:microsoft.com/office/officeart/2018/2/layout/IconVerticalSolidList"/>
    <dgm:cxn modelId="{3DE17F78-B7CA-418A-895E-4BF7BA35D733}" type="presOf" srcId="{7120CBE9-356D-43D1-B7A6-CD801B72CBEF}" destId="{E39320ED-BD01-49F7-929A-106B0C268C8D}" srcOrd="0" destOrd="0" presId="urn:microsoft.com/office/officeart/2018/2/layout/IconVerticalSolidList"/>
    <dgm:cxn modelId="{8802A59D-34E0-4CD5-949B-DE5FF8D1B372}" type="presOf" srcId="{52362A1A-C0F6-4011-8446-950CED377865}" destId="{77E849E7-B5E1-460F-BD10-5C8E73C9E599}" srcOrd="0" destOrd="0" presId="urn:microsoft.com/office/officeart/2018/2/layout/IconVerticalSolidList"/>
    <dgm:cxn modelId="{0A9181BE-BEA7-4992-BAA3-DFE4697BC524}" srcId="{97113388-4875-4990-A567-238B21A41D25}" destId="{7120CBE9-356D-43D1-B7A6-CD801B72CBEF}" srcOrd="0" destOrd="0" parTransId="{9277ECF3-9707-49D5-9DFA-D67B9DE6E4F1}" sibTransId="{1AB3BA69-3DF7-439C-9409-414CC1013295}"/>
    <dgm:cxn modelId="{9FA8EADB-03C3-4FF1-A651-A385316623CA}" srcId="{97113388-4875-4990-A567-238B21A41D25}" destId="{52362A1A-C0F6-4011-8446-950CED377865}" srcOrd="1" destOrd="0" parTransId="{8761B76F-5838-4C38-AD02-2F21B4ADD342}" sibTransId="{C599F26E-A4A1-4E4C-848C-EBF5862DB15B}"/>
    <dgm:cxn modelId="{E91CDBF1-9E98-479F-B11C-2D7484EF8343}" srcId="{97113388-4875-4990-A567-238B21A41D25}" destId="{2EEA61BB-1C48-412E-81B5-F0649977A4E5}" srcOrd="2" destOrd="0" parTransId="{674A7819-B315-47BD-9405-E4620A1BC337}" sibTransId="{6D05A25B-49A5-451D-80EC-07428CE20409}"/>
    <dgm:cxn modelId="{C3600482-1886-4A16-AABA-AE335BB93216}" type="presParOf" srcId="{0BC48585-AD1B-43B6-A9C6-8588098673EC}" destId="{DC347014-7A21-4DBB-B8A3-08FA61B90929}" srcOrd="0" destOrd="0" presId="urn:microsoft.com/office/officeart/2018/2/layout/IconVerticalSolidList"/>
    <dgm:cxn modelId="{5DD71F4A-98B8-4FAC-A497-9BAB7191C3A4}" type="presParOf" srcId="{DC347014-7A21-4DBB-B8A3-08FA61B90929}" destId="{A17548D5-9B81-4EA1-83BC-50DE7EAACB18}" srcOrd="0" destOrd="0" presId="urn:microsoft.com/office/officeart/2018/2/layout/IconVerticalSolidList"/>
    <dgm:cxn modelId="{5E22FF20-FA6A-497C-8355-46D3BE1ECABC}" type="presParOf" srcId="{DC347014-7A21-4DBB-B8A3-08FA61B90929}" destId="{2806F074-4F9D-4002-8529-B47D65805EAF}" srcOrd="1" destOrd="0" presId="urn:microsoft.com/office/officeart/2018/2/layout/IconVerticalSolidList"/>
    <dgm:cxn modelId="{58FD3228-7B5A-454F-9A94-F10D2D3277B0}" type="presParOf" srcId="{DC347014-7A21-4DBB-B8A3-08FA61B90929}" destId="{C1C0CD92-949C-43B8-8D94-43592D4F9E35}" srcOrd="2" destOrd="0" presId="urn:microsoft.com/office/officeart/2018/2/layout/IconVerticalSolidList"/>
    <dgm:cxn modelId="{E1464E28-A759-44E3-95F5-D85626B175D1}" type="presParOf" srcId="{DC347014-7A21-4DBB-B8A3-08FA61B90929}" destId="{E39320ED-BD01-49F7-929A-106B0C268C8D}" srcOrd="3" destOrd="0" presId="urn:microsoft.com/office/officeart/2018/2/layout/IconVerticalSolidList"/>
    <dgm:cxn modelId="{BD6C15ED-4375-40E6-A171-EFE46C9EC8E9}" type="presParOf" srcId="{0BC48585-AD1B-43B6-A9C6-8588098673EC}" destId="{650EBAC4-0B80-4A29-A782-0C9B31239A88}" srcOrd="1" destOrd="0" presId="urn:microsoft.com/office/officeart/2018/2/layout/IconVerticalSolidList"/>
    <dgm:cxn modelId="{C94030A9-F3D6-4164-8855-D85EA59E4563}" type="presParOf" srcId="{0BC48585-AD1B-43B6-A9C6-8588098673EC}" destId="{7370AA07-43AF-4757-9516-2BE11F41B2FC}" srcOrd="2" destOrd="0" presId="urn:microsoft.com/office/officeart/2018/2/layout/IconVerticalSolidList"/>
    <dgm:cxn modelId="{F0B34E0F-BAEB-4238-B0E3-2BAC297FEBBA}" type="presParOf" srcId="{7370AA07-43AF-4757-9516-2BE11F41B2FC}" destId="{D095DF10-3E07-4287-9C21-46E8D39C74EC}" srcOrd="0" destOrd="0" presId="urn:microsoft.com/office/officeart/2018/2/layout/IconVerticalSolidList"/>
    <dgm:cxn modelId="{EF31F7A4-47C2-4DEE-A798-EBCAC4584E20}" type="presParOf" srcId="{7370AA07-43AF-4757-9516-2BE11F41B2FC}" destId="{AD48BA61-E2ED-4119-822E-847026A62905}" srcOrd="1" destOrd="0" presId="urn:microsoft.com/office/officeart/2018/2/layout/IconVerticalSolidList"/>
    <dgm:cxn modelId="{9FBE8AE3-932F-4B41-87D8-17AEAB798ACD}" type="presParOf" srcId="{7370AA07-43AF-4757-9516-2BE11F41B2FC}" destId="{11F272B4-3124-435D-8E2D-01B5E29233BE}" srcOrd="2" destOrd="0" presId="urn:microsoft.com/office/officeart/2018/2/layout/IconVerticalSolidList"/>
    <dgm:cxn modelId="{D55F2D9F-0284-427F-8481-2FE4C5887083}" type="presParOf" srcId="{7370AA07-43AF-4757-9516-2BE11F41B2FC}" destId="{77E849E7-B5E1-460F-BD10-5C8E73C9E599}" srcOrd="3" destOrd="0" presId="urn:microsoft.com/office/officeart/2018/2/layout/IconVerticalSolidList"/>
    <dgm:cxn modelId="{E4BDEF03-1BBF-4B68-B3A1-F0EB7B7AC2DE}" type="presParOf" srcId="{0BC48585-AD1B-43B6-A9C6-8588098673EC}" destId="{180BB30D-F284-4312-ABF3-41D7BB504FC3}" srcOrd="3" destOrd="0" presId="urn:microsoft.com/office/officeart/2018/2/layout/IconVerticalSolidList"/>
    <dgm:cxn modelId="{9816EED0-4533-45E5-A342-61A010AFA471}" type="presParOf" srcId="{0BC48585-AD1B-43B6-A9C6-8588098673EC}" destId="{C7B57EE4-4328-4726-A722-7392DB33F74C}" srcOrd="4" destOrd="0" presId="urn:microsoft.com/office/officeart/2018/2/layout/IconVerticalSolidList"/>
    <dgm:cxn modelId="{DCF29810-5C6A-4A7F-A2DE-A1A89E7D11BB}" type="presParOf" srcId="{C7B57EE4-4328-4726-A722-7392DB33F74C}" destId="{678FB650-A6F9-4B0E-8237-23C49ADD8EF2}" srcOrd="0" destOrd="0" presId="urn:microsoft.com/office/officeart/2018/2/layout/IconVerticalSolidList"/>
    <dgm:cxn modelId="{9DE05192-D8F3-4EB4-B523-783140E5E8BC}" type="presParOf" srcId="{C7B57EE4-4328-4726-A722-7392DB33F74C}" destId="{3CA6C8CB-6EA6-4882-B562-08F799256DD6}" srcOrd="1" destOrd="0" presId="urn:microsoft.com/office/officeart/2018/2/layout/IconVerticalSolidList"/>
    <dgm:cxn modelId="{C393A111-8871-4766-B2FB-0064FA1F2B34}" type="presParOf" srcId="{C7B57EE4-4328-4726-A722-7392DB33F74C}" destId="{9D1D5053-812A-4581-B29D-6B072B8F547F}" srcOrd="2" destOrd="0" presId="urn:microsoft.com/office/officeart/2018/2/layout/IconVerticalSolidList"/>
    <dgm:cxn modelId="{61302E38-5446-423E-8B8C-16433350BF4D}" type="presParOf" srcId="{C7B57EE4-4328-4726-A722-7392DB33F74C}" destId="{EBA6F315-64E7-4001-9118-58817A23008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4AB48D6-E7DA-4127-8F94-67268A13F00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4EFED170-619B-4EBD-AF20-C8468FB395AA}">
      <dgm:prSet phldrT="[Texte]"/>
      <dgm:spPr>
        <a:solidFill>
          <a:srgbClr val="75A3B3"/>
        </a:solidFill>
      </dgm:spPr>
      <dgm:t>
        <a:bodyPr/>
        <a:lstStyle/>
        <a:p>
          <a:r>
            <a:rPr lang="fr-BE" dirty="0"/>
            <a:t>Le préavis est suspendu par l’incapacité de travail en cas de licenciement (art. 38, loi du 3 juillet 1978)</a:t>
          </a:r>
        </a:p>
        <a:p>
          <a:r>
            <a:rPr lang="fr-BE" dirty="0"/>
            <a:t>Mais le licenciement peut être notifié même en cours d’incapacité de travail</a:t>
          </a:r>
          <a:endParaRPr lang="fr-FR" dirty="0"/>
        </a:p>
      </dgm:t>
    </dgm:pt>
    <dgm:pt modelId="{FDECCC56-AD8D-45CC-9F97-52BAF69A7BFB}" type="parTrans" cxnId="{ECE857DC-4B90-49CB-8406-2F96AF1FEF42}">
      <dgm:prSet/>
      <dgm:spPr/>
      <dgm:t>
        <a:bodyPr/>
        <a:lstStyle/>
        <a:p>
          <a:endParaRPr lang="fr-FR"/>
        </a:p>
      </dgm:t>
    </dgm:pt>
    <dgm:pt modelId="{BBEE3C05-56B7-4157-A23F-227E185309F1}" type="sibTrans" cxnId="{ECE857DC-4B90-49CB-8406-2F96AF1FEF42}">
      <dgm:prSet/>
      <dgm:spPr/>
      <dgm:t>
        <a:bodyPr/>
        <a:lstStyle/>
        <a:p>
          <a:endParaRPr lang="fr-FR"/>
        </a:p>
      </dgm:t>
    </dgm:pt>
    <dgm:pt modelId="{7C5CC366-7BA5-49CC-A389-C17BAE80645F}">
      <dgm:prSet phldrT="[Texte]"/>
      <dgm:spPr>
        <a:solidFill>
          <a:srgbClr val="D4E3E5"/>
        </a:solidFill>
      </dgm:spPr>
      <dgm:t>
        <a:bodyPr/>
        <a:lstStyle/>
        <a:p>
          <a:r>
            <a:rPr lang="fr-BE" dirty="0">
              <a:solidFill>
                <a:schemeClr val="tx1">
                  <a:lumMod val="65000"/>
                  <a:lumOff val="35000"/>
                </a:schemeClr>
              </a:solidFill>
            </a:rPr>
            <a:t>Le licenciement doit impérativement pouvoir être motivé (CCT n° 109)</a:t>
          </a:r>
        </a:p>
        <a:p>
          <a:r>
            <a:rPr lang="fr-BE" dirty="0">
              <a:solidFill>
                <a:schemeClr val="tx1">
                  <a:lumMod val="65000"/>
                  <a:lumOff val="35000"/>
                </a:schemeClr>
              </a:solidFill>
            </a:rPr>
            <a:t>Motiver un licenciement par des raisons de santé </a:t>
          </a:r>
        </a:p>
        <a:p>
          <a:r>
            <a:rPr lang="fr-BE" dirty="0">
              <a:solidFill>
                <a:schemeClr val="tx1">
                  <a:lumMod val="65000"/>
                  <a:lumOff val="35000"/>
                </a:schemeClr>
              </a:solidFill>
            </a:rPr>
            <a:t>= licenciement manifestement déraisonnable (CCT n° 109) ou discrimination (Loi du 10 mai 2007) ?</a:t>
          </a:r>
          <a:endParaRPr lang="fr-BE" dirty="0">
            <a:solidFill>
              <a:schemeClr val="tx1">
                <a:lumMod val="65000"/>
                <a:lumOff val="35000"/>
              </a:schemeClr>
            </a:solidFill>
            <a:sym typeface="Wingdings" panose="05000000000000000000" pitchFamily="2" charset="2"/>
          </a:endParaRPr>
        </a:p>
      </dgm:t>
    </dgm:pt>
    <dgm:pt modelId="{25679022-004D-4A60-B72E-A5238D51CA94}" type="parTrans" cxnId="{052393B3-CF36-4534-8A7F-604CCF5472D5}">
      <dgm:prSet/>
      <dgm:spPr/>
      <dgm:t>
        <a:bodyPr/>
        <a:lstStyle/>
        <a:p>
          <a:endParaRPr lang="fr-FR"/>
        </a:p>
      </dgm:t>
    </dgm:pt>
    <dgm:pt modelId="{C8A765C1-D6E0-42B3-9BA2-64AAF763F978}" type="sibTrans" cxnId="{052393B3-CF36-4534-8A7F-604CCF5472D5}">
      <dgm:prSet/>
      <dgm:spPr/>
      <dgm:t>
        <a:bodyPr/>
        <a:lstStyle/>
        <a:p>
          <a:endParaRPr lang="fr-FR"/>
        </a:p>
      </dgm:t>
    </dgm:pt>
    <dgm:pt modelId="{E23B994B-2F64-4835-AF10-B56FBE56F09B}" type="pres">
      <dgm:prSet presAssocID="{C4AB48D6-E7DA-4127-8F94-67268A13F004}" presName="Name0" presStyleCnt="0">
        <dgm:presLayoutVars>
          <dgm:chMax val="7"/>
          <dgm:chPref val="7"/>
          <dgm:dir/>
        </dgm:presLayoutVars>
      </dgm:prSet>
      <dgm:spPr/>
    </dgm:pt>
    <dgm:pt modelId="{8E93851D-86B8-420C-A57B-2DFBE985DAD8}" type="pres">
      <dgm:prSet presAssocID="{C4AB48D6-E7DA-4127-8F94-67268A13F004}" presName="Name1" presStyleCnt="0"/>
      <dgm:spPr/>
    </dgm:pt>
    <dgm:pt modelId="{361E9ED1-AB47-43A2-AB0C-067256565E67}" type="pres">
      <dgm:prSet presAssocID="{C4AB48D6-E7DA-4127-8F94-67268A13F004}" presName="cycle" presStyleCnt="0"/>
      <dgm:spPr/>
    </dgm:pt>
    <dgm:pt modelId="{DEA3A82A-BDA2-4C3D-AFFC-43830B240F99}" type="pres">
      <dgm:prSet presAssocID="{C4AB48D6-E7DA-4127-8F94-67268A13F004}" presName="srcNode" presStyleLbl="node1" presStyleIdx="0" presStyleCnt="2"/>
      <dgm:spPr/>
    </dgm:pt>
    <dgm:pt modelId="{B69A286A-C46D-4315-996C-1AC9627FE04F}" type="pres">
      <dgm:prSet presAssocID="{C4AB48D6-E7DA-4127-8F94-67268A13F004}" presName="conn" presStyleLbl="parChTrans1D2" presStyleIdx="0" presStyleCnt="1"/>
      <dgm:spPr/>
    </dgm:pt>
    <dgm:pt modelId="{C5504D32-D2DE-40A2-A90F-F7776E796BBF}" type="pres">
      <dgm:prSet presAssocID="{C4AB48D6-E7DA-4127-8F94-67268A13F004}" presName="extraNode" presStyleLbl="node1" presStyleIdx="0" presStyleCnt="2"/>
      <dgm:spPr/>
    </dgm:pt>
    <dgm:pt modelId="{CD36EF4F-4C9E-44D7-BF61-B5F9F8D4ABBA}" type="pres">
      <dgm:prSet presAssocID="{C4AB48D6-E7DA-4127-8F94-67268A13F004}" presName="dstNode" presStyleLbl="node1" presStyleIdx="0" presStyleCnt="2"/>
      <dgm:spPr/>
    </dgm:pt>
    <dgm:pt modelId="{542C1A7F-B11B-49CB-A5CA-36E3037BAA39}" type="pres">
      <dgm:prSet presAssocID="{4EFED170-619B-4EBD-AF20-C8468FB395AA}" presName="text_1" presStyleLbl="node1" presStyleIdx="0" presStyleCnt="2">
        <dgm:presLayoutVars>
          <dgm:bulletEnabled val="1"/>
        </dgm:presLayoutVars>
      </dgm:prSet>
      <dgm:spPr/>
    </dgm:pt>
    <dgm:pt modelId="{BE16385E-271F-41B2-A791-50301246C000}" type="pres">
      <dgm:prSet presAssocID="{4EFED170-619B-4EBD-AF20-C8468FB395AA}" presName="accent_1" presStyleCnt="0"/>
      <dgm:spPr/>
    </dgm:pt>
    <dgm:pt modelId="{44D84CF4-2A8C-4D94-A339-859312B36597}" type="pres">
      <dgm:prSet presAssocID="{4EFED170-619B-4EBD-AF20-C8468FB395AA}" presName="accentRepeatNode" presStyleLbl="solidFgAcc1" presStyleIdx="0" presStyleCnt="2"/>
      <dgm:spPr/>
    </dgm:pt>
    <dgm:pt modelId="{20F4421C-C3D1-409B-8F2C-CB53351C1EBC}" type="pres">
      <dgm:prSet presAssocID="{7C5CC366-7BA5-49CC-A389-C17BAE80645F}" presName="text_2" presStyleLbl="node1" presStyleIdx="1" presStyleCnt="2" custLinFactNeighborX="1375">
        <dgm:presLayoutVars>
          <dgm:bulletEnabled val="1"/>
        </dgm:presLayoutVars>
      </dgm:prSet>
      <dgm:spPr/>
    </dgm:pt>
    <dgm:pt modelId="{89FCE18A-8E56-4073-8567-003A5C65AC78}" type="pres">
      <dgm:prSet presAssocID="{7C5CC366-7BA5-49CC-A389-C17BAE80645F}" presName="accent_2" presStyleCnt="0"/>
      <dgm:spPr/>
    </dgm:pt>
    <dgm:pt modelId="{DB26DACC-4799-4567-BDA1-315CFE2FF1C4}" type="pres">
      <dgm:prSet presAssocID="{7C5CC366-7BA5-49CC-A389-C17BAE80645F}" presName="accentRepeatNode" presStyleLbl="solidFgAcc1" presStyleIdx="1" presStyleCnt="2" custLinFactNeighborX="812" custLinFactNeighborY="2218"/>
      <dgm:spPr/>
    </dgm:pt>
  </dgm:ptLst>
  <dgm:cxnLst>
    <dgm:cxn modelId="{8E1E573E-E653-4421-A365-1C29B91D354A}" type="presOf" srcId="{4EFED170-619B-4EBD-AF20-C8468FB395AA}" destId="{542C1A7F-B11B-49CB-A5CA-36E3037BAA39}" srcOrd="0" destOrd="0" presId="urn:microsoft.com/office/officeart/2008/layout/VerticalCurvedList"/>
    <dgm:cxn modelId="{736EE875-E44A-4E8B-82BC-77C3245B385E}" type="presOf" srcId="{7C5CC366-7BA5-49CC-A389-C17BAE80645F}" destId="{20F4421C-C3D1-409B-8F2C-CB53351C1EBC}" srcOrd="0" destOrd="0" presId="urn:microsoft.com/office/officeart/2008/layout/VerticalCurvedList"/>
    <dgm:cxn modelId="{CC604E79-0F5B-4630-98F7-6AC8DEE56A31}" type="presOf" srcId="{BBEE3C05-56B7-4157-A23F-227E185309F1}" destId="{B69A286A-C46D-4315-996C-1AC9627FE04F}" srcOrd="0" destOrd="0" presId="urn:microsoft.com/office/officeart/2008/layout/VerticalCurvedList"/>
    <dgm:cxn modelId="{2BF2E888-73BA-4936-A070-2609DAAC021E}" type="presOf" srcId="{C4AB48D6-E7DA-4127-8F94-67268A13F004}" destId="{E23B994B-2F64-4835-AF10-B56FBE56F09B}" srcOrd="0" destOrd="0" presId="urn:microsoft.com/office/officeart/2008/layout/VerticalCurvedList"/>
    <dgm:cxn modelId="{052393B3-CF36-4534-8A7F-604CCF5472D5}" srcId="{C4AB48D6-E7DA-4127-8F94-67268A13F004}" destId="{7C5CC366-7BA5-49CC-A389-C17BAE80645F}" srcOrd="1" destOrd="0" parTransId="{25679022-004D-4A60-B72E-A5238D51CA94}" sibTransId="{C8A765C1-D6E0-42B3-9BA2-64AAF763F978}"/>
    <dgm:cxn modelId="{ECE857DC-4B90-49CB-8406-2F96AF1FEF42}" srcId="{C4AB48D6-E7DA-4127-8F94-67268A13F004}" destId="{4EFED170-619B-4EBD-AF20-C8468FB395AA}" srcOrd="0" destOrd="0" parTransId="{FDECCC56-AD8D-45CC-9F97-52BAF69A7BFB}" sibTransId="{BBEE3C05-56B7-4157-A23F-227E185309F1}"/>
    <dgm:cxn modelId="{FD53EAE5-05FD-4332-B2A3-15113BF4448A}" type="presParOf" srcId="{E23B994B-2F64-4835-AF10-B56FBE56F09B}" destId="{8E93851D-86B8-420C-A57B-2DFBE985DAD8}" srcOrd="0" destOrd="0" presId="urn:microsoft.com/office/officeart/2008/layout/VerticalCurvedList"/>
    <dgm:cxn modelId="{8D5ED4DF-0768-4FDC-8F6F-C94C6A8471C5}" type="presParOf" srcId="{8E93851D-86B8-420C-A57B-2DFBE985DAD8}" destId="{361E9ED1-AB47-43A2-AB0C-067256565E67}" srcOrd="0" destOrd="0" presId="urn:microsoft.com/office/officeart/2008/layout/VerticalCurvedList"/>
    <dgm:cxn modelId="{F63B434C-2EC1-4895-8A7F-96CF532049D1}" type="presParOf" srcId="{361E9ED1-AB47-43A2-AB0C-067256565E67}" destId="{DEA3A82A-BDA2-4C3D-AFFC-43830B240F99}" srcOrd="0" destOrd="0" presId="urn:microsoft.com/office/officeart/2008/layout/VerticalCurvedList"/>
    <dgm:cxn modelId="{7DA5BAA1-BAAB-4CC2-BCD8-5FEADA1A4AC2}" type="presParOf" srcId="{361E9ED1-AB47-43A2-AB0C-067256565E67}" destId="{B69A286A-C46D-4315-996C-1AC9627FE04F}" srcOrd="1" destOrd="0" presId="urn:microsoft.com/office/officeart/2008/layout/VerticalCurvedList"/>
    <dgm:cxn modelId="{1BFC5DEC-534C-4DC5-92F3-4746E668C834}" type="presParOf" srcId="{361E9ED1-AB47-43A2-AB0C-067256565E67}" destId="{C5504D32-D2DE-40A2-A90F-F7776E796BBF}" srcOrd="2" destOrd="0" presId="urn:microsoft.com/office/officeart/2008/layout/VerticalCurvedList"/>
    <dgm:cxn modelId="{41CA5A2E-860F-4864-A749-541FAF6E1612}" type="presParOf" srcId="{361E9ED1-AB47-43A2-AB0C-067256565E67}" destId="{CD36EF4F-4C9E-44D7-BF61-B5F9F8D4ABBA}" srcOrd="3" destOrd="0" presId="urn:microsoft.com/office/officeart/2008/layout/VerticalCurvedList"/>
    <dgm:cxn modelId="{18768A00-5CF3-4D54-A69D-7AAF35D7F5FC}" type="presParOf" srcId="{8E93851D-86B8-420C-A57B-2DFBE985DAD8}" destId="{542C1A7F-B11B-49CB-A5CA-36E3037BAA39}" srcOrd="1" destOrd="0" presId="urn:microsoft.com/office/officeart/2008/layout/VerticalCurvedList"/>
    <dgm:cxn modelId="{40E56031-63A6-488E-B785-3CEF1EB52FB4}" type="presParOf" srcId="{8E93851D-86B8-420C-A57B-2DFBE985DAD8}" destId="{BE16385E-271F-41B2-A791-50301246C000}" srcOrd="2" destOrd="0" presId="urn:microsoft.com/office/officeart/2008/layout/VerticalCurvedList"/>
    <dgm:cxn modelId="{265612C6-0D6B-4E6B-B19F-BA4226901831}" type="presParOf" srcId="{BE16385E-271F-41B2-A791-50301246C000}" destId="{44D84CF4-2A8C-4D94-A339-859312B36597}" srcOrd="0" destOrd="0" presId="urn:microsoft.com/office/officeart/2008/layout/VerticalCurvedList"/>
    <dgm:cxn modelId="{0962BA75-5F46-4FD2-B6A1-F3AE79A43E8F}" type="presParOf" srcId="{8E93851D-86B8-420C-A57B-2DFBE985DAD8}" destId="{20F4421C-C3D1-409B-8F2C-CB53351C1EBC}" srcOrd="3" destOrd="0" presId="urn:microsoft.com/office/officeart/2008/layout/VerticalCurvedList"/>
    <dgm:cxn modelId="{53DA79F4-F9FE-4850-8D3B-5C7469AAACF5}" type="presParOf" srcId="{8E93851D-86B8-420C-A57B-2DFBE985DAD8}" destId="{89FCE18A-8E56-4073-8567-003A5C65AC78}" srcOrd="4" destOrd="0" presId="urn:microsoft.com/office/officeart/2008/layout/VerticalCurvedList"/>
    <dgm:cxn modelId="{24D37B79-65FB-41E4-8874-B88CD5124F6F}" type="presParOf" srcId="{89FCE18A-8E56-4073-8567-003A5C65AC78}" destId="{DB26DACC-4799-4567-BDA1-315CFE2FF1C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548D5-9B81-4EA1-83BC-50DE7EAACB18}">
      <dsp:nvSpPr>
        <dsp:cNvPr id="0" name=""/>
        <dsp:cNvSpPr/>
      </dsp:nvSpPr>
      <dsp:spPr>
        <a:xfrm>
          <a:off x="0" y="673"/>
          <a:ext cx="10515600" cy="15755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06F074-4F9D-4002-8529-B47D65805EAF}">
      <dsp:nvSpPr>
        <dsp:cNvPr id="0" name=""/>
        <dsp:cNvSpPr/>
      </dsp:nvSpPr>
      <dsp:spPr>
        <a:xfrm>
          <a:off x="476603" y="355171"/>
          <a:ext cx="866551" cy="8665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9320ED-BD01-49F7-929A-106B0C268C8D}">
      <dsp:nvSpPr>
        <dsp:cNvPr id="0" name=""/>
        <dsp:cNvSpPr/>
      </dsp:nvSpPr>
      <dsp:spPr>
        <a:xfrm>
          <a:off x="1819757" y="673"/>
          <a:ext cx="8695842" cy="1575547"/>
        </a:xfrm>
        <a:prstGeom prst="rect">
          <a:avLst/>
        </a:prstGeom>
        <a:solidFill>
          <a:srgbClr val="75A3B3"/>
        </a:solidFill>
        <a:ln>
          <a:noFill/>
        </a:ln>
        <a:effectLst/>
      </dsp:spPr>
      <dsp:style>
        <a:lnRef idx="0">
          <a:scrgbClr r="0" g="0" b="0"/>
        </a:lnRef>
        <a:fillRef idx="0">
          <a:scrgbClr r="0" g="0" b="0"/>
        </a:fillRef>
        <a:effectRef idx="0">
          <a:scrgbClr r="0" g="0" b="0"/>
        </a:effectRef>
        <a:fontRef idx="minor"/>
      </dsp:style>
      <dsp:txBody>
        <a:bodyPr spcFirstLastPara="0" vert="horz" wrap="square" lIns="166745" tIns="166745" rIns="166745" bIns="166745" numCol="1" spcCol="1270" anchor="ctr" anchorCtr="0">
          <a:noAutofit/>
        </a:bodyPr>
        <a:lstStyle/>
        <a:p>
          <a:pPr marL="0" lvl="0" indent="0" algn="l" defTabSz="1111250">
            <a:lnSpc>
              <a:spcPct val="100000"/>
            </a:lnSpc>
            <a:spcBef>
              <a:spcPct val="0"/>
            </a:spcBef>
            <a:spcAft>
              <a:spcPct val="35000"/>
            </a:spcAft>
            <a:buNone/>
          </a:pPr>
          <a:r>
            <a:rPr lang="fr-BE" sz="2500" kern="1200"/>
            <a:t>Travailleur est en incapacité de travail depuis plus de 9 mois</a:t>
          </a:r>
          <a:endParaRPr lang="fr-FR" sz="2500" kern="1200"/>
        </a:p>
      </dsp:txBody>
      <dsp:txXfrm>
        <a:off x="1819757" y="673"/>
        <a:ext cx="8695842" cy="1575547"/>
      </dsp:txXfrm>
    </dsp:sp>
    <dsp:sp modelId="{D095DF10-3E07-4287-9C21-46E8D39C74EC}">
      <dsp:nvSpPr>
        <dsp:cNvPr id="0" name=""/>
        <dsp:cNvSpPr/>
      </dsp:nvSpPr>
      <dsp:spPr>
        <a:xfrm>
          <a:off x="0" y="1970108"/>
          <a:ext cx="10515600" cy="15755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48BA61-E2ED-4119-822E-847026A62905}">
      <dsp:nvSpPr>
        <dsp:cNvPr id="0" name=""/>
        <dsp:cNvSpPr/>
      </dsp:nvSpPr>
      <dsp:spPr>
        <a:xfrm>
          <a:off x="476603" y="2324606"/>
          <a:ext cx="866551" cy="8665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E849E7-B5E1-460F-BD10-5C8E73C9E599}">
      <dsp:nvSpPr>
        <dsp:cNvPr id="0" name=""/>
        <dsp:cNvSpPr/>
      </dsp:nvSpPr>
      <dsp:spPr>
        <a:xfrm>
          <a:off x="1819757" y="1970108"/>
          <a:ext cx="8695842" cy="1575547"/>
        </a:xfrm>
        <a:prstGeom prst="rect">
          <a:avLst/>
        </a:prstGeom>
        <a:solidFill>
          <a:srgbClr val="B8CFD9"/>
        </a:solidFill>
        <a:ln>
          <a:noFill/>
        </a:ln>
        <a:effectLst/>
      </dsp:spPr>
      <dsp:style>
        <a:lnRef idx="0">
          <a:scrgbClr r="0" g="0" b="0"/>
        </a:lnRef>
        <a:fillRef idx="0">
          <a:scrgbClr r="0" g="0" b="0"/>
        </a:fillRef>
        <a:effectRef idx="0">
          <a:scrgbClr r="0" g="0" b="0"/>
        </a:effectRef>
        <a:fontRef idx="minor"/>
      </dsp:style>
      <dsp:txBody>
        <a:bodyPr spcFirstLastPara="0" vert="horz" wrap="square" lIns="166745" tIns="166745" rIns="166745" bIns="166745" numCol="1" spcCol="1270" anchor="ctr" anchorCtr="0">
          <a:noAutofit/>
        </a:bodyPr>
        <a:lstStyle/>
        <a:p>
          <a:pPr marL="0" lvl="0" indent="0" algn="l" defTabSz="1111250">
            <a:lnSpc>
              <a:spcPct val="100000"/>
            </a:lnSpc>
            <a:spcBef>
              <a:spcPct val="0"/>
            </a:spcBef>
            <a:spcAft>
              <a:spcPct val="35000"/>
            </a:spcAft>
            <a:buNone/>
          </a:pPr>
          <a:r>
            <a:rPr lang="fr-BE" sz="2500" kern="1200"/>
            <a:t>Demande (par employeur ou travailleur) au médecin du travail = inaptitude définitive au travail? </a:t>
          </a:r>
          <a:endParaRPr lang="fr-FR" sz="2500" kern="1200"/>
        </a:p>
      </dsp:txBody>
      <dsp:txXfrm>
        <a:off x="1819757" y="1970108"/>
        <a:ext cx="8695842" cy="1575547"/>
      </dsp:txXfrm>
    </dsp:sp>
    <dsp:sp modelId="{678FB650-A6F9-4B0E-8237-23C49ADD8EF2}">
      <dsp:nvSpPr>
        <dsp:cNvPr id="0" name=""/>
        <dsp:cNvSpPr/>
      </dsp:nvSpPr>
      <dsp:spPr>
        <a:xfrm>
          <a:off x="0" y="3939542"/>
          <a:ext cx="10515600" cy="15755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A6C8CB-6EA6-4882-B562-08F799256DD6}">
      <dsp:nvSpPr>
        <dsp:cNvPr id="0" name=""/>
        <dsp:cNvSpPr/>
      </dsp:nvSpPr>
      <dsp:spPr>
        <a:xfrm>
          <a:off x="476603" y="4294041"/>
          <a:ext cx="866551" cy="8665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A6F315-64E7-4001-9118-58817A230082}">
      <dsp:nvSpPr>
        <dsp:cNvPr id="0" name=""/>
        <dsp:cNvSpPr/>
      </dsp:nvSpPr>
      <dsp:spPr>
        <a:xfrm>
          <a:off x="1819757" y="3939542"/>
          <a:ext cx="8695842" cy="1575547"/>
        </a:xfrm>
        <a:prstGeom prst="rect">
          <a:avLst/>
        </a:prstGeom>
        <a:solidFill>
          <a:srgbClr val="D6E5E3"/>
        </a:solidFill>
        <a:ln>
          <a:noFill/>
        </a:ln>
        <a:effectLst/>
      </dsp:spPr>
      <dsp:style>
        <a:lnRef idx="0">
          <a:scrgbClr r="0" g="0" b="0"/>
        </a:lnRef>
        <a:fillRef idx="0">
          <a:scrgbClr r="0" g="0" b="0"/>
        </a:fillRef>
        <a:effectRef idx="0">
          <a:scrgbClr r="0" g="0" b="0"/>
        </a:effectRef>
        <a:fontRef idx="minor"/>
      </dsp:style>
      <dsp:txBody>
        <a:bodyPr spcFirstLastPara="0" vert="horz" wrap="square" lIns="166745" tIns="166745" rIns="166745" bIns="166745" numCol="1" spcCol="1270" anchor="ctr" anchorCtr="0">
          <a:noAutofit/>
        </a:bodyPr>
        <a:lstStyle/>
        <a:p>
          <a:pPr marL="0" lvl="0" indent="0" algn="l" defTabSz="1111250">
            <a:lnSpc>
              <a:spcPct val="100000"/>
            </a:lnSpc>
            <a:spcBef>
              <a:spcPct val="0"/>
            </a:spcBef>
            <a:spcAft>
              <a:spcPct val="35000"/>
            </a:spcAft>
            <a:buNone/>
          </a:pPr>
          <a:r>
            <a:rPr lang="fr-BE" sz="2500" kern="1200" dirty="0"/>
            <a:t>Si inaptitude définitive au travail </a:t>
          </a:r>
          <a:r>
            <a:rPr lang="fr-BE" sz="2500" kern="1200" dirty="0">
              <a:sym typeface="Wingdings" panose="05000000000000000000" pitchFamily="2" charset="2"/>
            </a:rPr>
            <a:t> rupture du contrat sans préavis, ni indemnité</a:t>
          </a:r>
          <a:endParaRPr lang="fr-FR" sz="2500" kern="1200" dirty="0"/>
        </a:p>
      </dsp:txBody>
      <dsp:txXfrm>
        <a:off x="1819757" y="3939542"/>
        <a:ext cx="8695842" cy="15755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A286A-C46D-4315-996C-1AC9627FE04F}">
      <dsp:nvSpPr>
        <dsp:cNvPr id="0" name=""/>
        <dsp:cNvSpPr/>
      </dsp:nvSpPr>
      <dsp:spPr>
        <a:xfrm>
          <a:off x="-7386983" y="-1138127"/>
          <a:ext cx="8861881" cy="8861881"/>
        </a:xfrm>
        <a:prstGeom prst="blockArc">
          <a:avLst>
            <a:gd name="adj1" fmla="val 18900000"/>
            <a:gd name="adj2" fmla="val 2700000"/>
            <a:gd name="adj3" fmla="val 244"/>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2C1A7F-B11B-49CB-A5CA-36E3037BAA39}">
      <dsp:nvSpPr>
        <dsp:cNvPr id="0" name=""/>
        <dsp:cNvSpPr/>
      </dsp:nvSpPr>
      <dsp:spPr>
        <a:xfrm>
          <a:off x="1210602" y="940822"/>
          <a:ext cx="7781637" cy="1881381"/>
        </a:xfrm>
        <a:prstGeom prst="rect">
          <a:avLst/>
        </a:prstGeom>
        <a:solidFill>
          <a:srgbClr val="75A3B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347" tIns="53340" rIns="53340" bIns="53340" numCol="1" spcCol="1270" anchor="ctr" anchorCtr="0">
          <a:noAutofit/>
        </a:bodyPr>
        <a:lstStyle/>
        <a:p>
          <a:pPr marL="0" lvl="0" indent="0" algn="l" defTabSz="933450">
            <a:lnSpc>
              <a:spcPct val="90000"/>
            </a:lnSpc>
            <a:spcBef>
              <a:spcPct val="0"/>
            </a:spcBef>
            <a:spcAft>
              <a:spcPct val="35000"/>
            </a:spcAft>
            <a:buNone/>
          </a:pPr>
          <a:r>
            <a:rPr lang="fr-BE" sz="2100" kern="1200" dirty="0"/>
            <a:t>Le préavis est suspendu par l’incapacité de travail en cas de licenciement (art. 38, loi du 3 juillet 1978)</a:t>
          </a:r>
        </a:p>
        <a:p>
          <a:pPr marL="0" lvl="0" indent="0" algn="l" defTabSz="933450">
            <a:lnSpc>
              <a:spcPct val="90000"/>
            </a:lnSpc>
            <a:spcBef>
              <a:spcPct val="0"/>
            </a:spcBef>
            <a:spcAft>
              <a:spcPct val="35000"/>
            </a:spcAft>
            <a:buNone/>
          </a:pPr>
          <a:r>
            <a:rPr lang="fr-BE" sz="2100" kern="1200" dirty="0"/>
            <a:t>Mais le licenciement peut être notifié même en cours d’incapacité de travail</a:t>
          </a:r>
          <a:endParaRPr lang="fr-FR" sz="2100" kern="1200" dirty="0"/>
        </a:p>
      </dsp:txBody>
      <dsp:txXfrm>
        <a:off x="1210602" y="940822"/>
        <a:ext cx="7781637" cy="1881381"/>
      </dsp:txXfrm>
    </dsp:sp>
    <dsp:sp modelId="{44D84CF4-2A8C-4D94-A339-859312B36597}">
      <dsp:nvSpPr>
        <dsp:cNvPr id="0" name=""/>
        <dsp:cNvSpPr/>
      </dsp:nvSpPr>
      <dsp:spPr>
        <a:xfrm>
          <a:off x="34739" y="705649"/>
          <a:ext cx="2351727" cy="2351727"/>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F4421C-C3D1-409B-8F2C-CB53351C1EBC}">
      <dsp:nvSpPr>
        <dsp:cNvPr id="0" name=""/>
        <dsp:cNvSpPr/>
      </dsp:nvSpPr>
      <dsp:spPr>
        <a:xfrm>
          <a:off x="1245341" y="3763421"/>
          <a:ext cx="7781637" cy="1881381"/>
        </a:xfrm>
        <a:prstGeom prst="rect">
          <a:avLst/>
        </a:prstGeom>
        <a:solidFill>
          <a:srgbClr val="D4E3E5"/>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347" tIns="53340" rIns="53340" bIns="53340" numCol="1" spcCol="1270" anchor="ctr" anchorCtr="0">
          <a:noAutofit/>
        </a:bodyPr>
        <a:lstStyle/>
        <a:p>
          <a:pPr marL="0" lvl="0" indent="0" algn="l" defTabSz="933450">
            <a:lnSpc>
              <a:spcPct val="90000"/>
            </a:lnSpc>
            <a:spcBef>
              <a:spcPct val="0"/>
            </a:spcBef>
            <a:spcAft>
              <a:spcPct val="35000"/>
            </a:spcAft>
            <a:buNone/>
          </a:pPr>
          <a:r>
            <a:rPr lang="fr-BE" sz="2100" kern="1200" dirty="0">
              <a:solidFill>
                <a:schemeClr val="tx1">
                  <a:lumMod val="65000"/>
                  <a:lumOff val="35000"/>
                </a:schemeClr>
              </a:solidFill>
            </a:rPr>
            <a:t>Le licenciement doit impérativement pouvoir être motivé (CCT n° 109)</a:t>
          </a:r>
        </a:p>
        <a:p>
          <a:pPr marL="0" lvl="0" indent="0" algn="l" defTabSz="933450">
            <a:lnSpc>
              <a:spcPct val="90000"/>
            </a:lnSpc>
            <a:spcBef>
              <a:spcPct val="0"/>
            </a:spcBef>
            <a:spcAft>
              <a:spcPct val="35000"/>
            </a:spcAft>
            <a:buNone/>
          </a:pPr>
          <a:r>
            <a:rPr lang="fr-BE" sz="2100" kern="1200" dirty="0">
              <a:solidFill>
                <a:schemeClr val="tx1">
                  <a:lumMod val="65000"/>
                  <a:lumOff val="35000"/>
                </a:schemeClr>
              </a:solidFill>
            </a:rPr>
            <a:t>Motiver un licenciement par des raisons de santé </a:t>
          </a:r>
        </a:p>
        <a:p>
          <a:pPr marL="0" lvl="0" indent="0" algn="l" defTabSz="933450">
            <a:lnSpc>
              <a:spcPct val="90000"/>
            </a:lnSpc>
            <a:spcBef>
              <a:spcPct val="0"/>
            </a:spcBef>
            <a:spcAft>
              <a:spcPct val="35000"/>
            </a:spcAft>
            <a:buNone/>
          </a:pPr>
          <a:r>
            <a:rPr lang="fr-BE" sz="2100" kern="1200" dirty="0">
              <a:solidFill>
                <a:schemeClr val="tx1">
                  <a:lumMod val="65000"/>
                  <a:lumOff val="35000"/>
                </a:schemeClr>
              </a:solidFill>
            </a:rPr>
            <a:t>= licenciement manifestement déraisonnable (CCT n° 109) ou discrimination (Loi du 10 mai 2007) ?</a:t>
          </a:r>
          <a:endParaRPr lang="fr-BE" sz="2100" kern="1200" dirty="0">
            <a:solidFill>
              <a:schemeClr val="tx1">
                <a:lumMod val="65000"/>
                <a:lumOff val="35000"/>
              </a:schemeClr>
            </a:solidFill>
            <a:sym typeface="Wingdings" panose="05000000000000000000" pitchFamily="2" charset="2"/>
          </a:endParaRPr>
        </a:p>
      </dsp:txBody>
      <dsp:txXfrm>
        <a:off x="1245341" y="3763421"/>
        <a:ext cx="7781637" cy="1881381"/>
      </dsp:txXfrm>
    </dsp:sp>
    <dsp:sp modelId="{DB26DACC-4799-4567-BDA1-315CFE2FF1C4}">
      <dsp:nvSpPr>
        <dsp:cNvPr id="0" name=""/>
        <dsp:cNvSpPr/>
      </dsp:nvSpPr>
      <dsp:spPr>
        <a:xfrm>
          <a:off x="53835" y="3580410"/>
          <a:ext cx="2351727" cy="2351727"/>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C2BB24-B643-43BF-8AFE-023275299963}" type="datetimeFigureOut">
              <a:rPr lang="fr-FR" smtClean="0"/>
              <a:t>29/11/2024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B066DE-5CED-4580-A6C7-C3860511518D}" type="slidenum">
              <a:rPr lang="fr-FR" smtClean="0"/>
              <a:t>‹N°›</a:t>
            </a:fld>
            <a:endParaRPr lang="fr-FR"/>
          </a:p>
        </p:txBody>
      </p:sp>
    </p:spTree>
    <p:extLst>
      <p:ext uri="{BB962C8B-B14F-4D97-AF65-F5344CB8AC3E}">
        <p14:creationId xmlns:p14="http://schemas.microsoft.com/office/powerpoint/2010/main" val="3775095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ejustice.just.fgov.be/cgi_loi/article.pl?language=fr&amp;sum_date=&amp;pd_search=2017-06-02&amp;numac_search=2017A10461&amp;page=1&amp;lg_txt=F&amp;caller=list&amp;2017A10461=0&amp;trier=promulgation&amp;view_numac=2022b30600fx1804032130fr&amp;dt=CODE+DU+BIEN+ETRE+AU+TRAVAIL&amp;fr=f&amp;choix1=ET#Art.I.4-33"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ejustice.just.fgov.be/cgi_loi/article.pl?language=fr&amp;sum_date=&amp;pd_search=2017-06-02&amp;numac_search=2017A10461&amp;page=1&amp;lg_txt=F&amp;caller=list&amp;2017A10461=0&amp;trier=promulgation&amp;view_numac=2022b30600fx1804032130fr&amp;dt=CODE+DU+BIEN+ETRE+AU+TRAVAIL&amp;fr=f&amp;choix1=ET#Art.I.4-35"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FB066DE-5CED-4580-A6C7-C3860511518D}" type="slidenum">
              <a:rPr lang="fr-FR" smtClean="0"/>
              <a:t>1</a:t>
            </a:fld>
            <a:endParaRPr lang="fr-FR"/>
          </a:p>
        </p:txBody>
      </p:sp>
    </p:spTree>
    <p:extLst>
      <p:ext uri="{BB962C8B-B14F-4D97-AF65-F5344CB8AC3E}">
        <p14:creationId xmlns:p14="http://schemas.microsoft.com/office/powerpoint/2010/main" val="1282297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FB066DE-5CED-4580-A6C7-C3860511518D}" type="slidenum">
              <a:rPr lang="fr-FR" smtClean="0"/>
              <a:t>5</a:t>
            </a:fld>
            <a:endParaRPr lang="fr-FR"/>
          </a:p>
        </p:txBody>
      </p:sp>
    </p:spTree>
    <p:extLst>
      <p:ext uri="{BB962C8B-B14F-4D97-AF65-F5344CB8AC3E}">
        <p14:creationId xmlns:p14="http://schemas.microsoft.com/office/powerpoint/2010/main" val="1927021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FB066DE-5CED-4580-A6C7-C3860511518D}" type="slidenum">
              <a:rPr lang="fr-FR" smtClean="0"/>
              <a:t>6</a:t>
            </a:fld>
            <a:endParaRPr lang="fr-FR"/>
          </a:p>
        </p:txBody>
      </p:sp>
    </p:spTree>
    <p:extLst>
      <p:ext uri="{BB962C8B-B14F-4D97-AF65-F5344CB8AC3E}">
        <p14:creationId xmlns:p14="http://schemas.microsoft.com/office/powerpoint/2010/main" val="4206959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FB066DE-5CED-4580-A6C7-C3860511518D}" type="slidenum">
              <a:rPr lang="fr-FR" smtClean="0"/>
              <a:t>7</a:t>
            </a:fld>
            <a:endParaRPr lang="fr-FR"/>
          </a:p>
        </p:txBody>
      </p:sp>
    </p:spTree>
    <p:extLst>
      <p:ext uri="{BB962C8B-B14F-4D97-AF65-F5344CB8AC3E}">
        <p14:creationId xmlns:p14="http://schemas.microsoft.com/office/powerpoint/2010/main" val="3799021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FB066DE-5CED-4580-A6C7-C3860511518D}" type="slidenum">
              <a:rPr lang="fr-FR" smtClean="0"/>
              <a:t>8</a:t>
            </a:fld>
            <a:endParaRPr lang="fr-FR"/>
          </a:p>
        </p:txBody>
      </p:sp>
    </p:spTree>
    <p:extLst>
      <p:ext uri="{BB962C8B-B14F-4D97-AF65-F5344CB8AC3E}">
        <p14:creationId xmlns:p14="http://schemas.microsoft.com/office/powerpoint/2010/main" val="3179356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FB066DE-5CED-4580-A6C7-C3860511518D}" type="slidenum">
              <a:rPr lang="fr-FR" smtClean="0"/>
              <a:t>9</a:t>
            </a:fld>
            <a:endParaRPr lang="fr-FR"/>
          </a:p>
        </p:txBody>
      </p:sp>
    </p:spTree>
    <p:extLst>
      <p:ext uri="{BB962C8B-B14F-4D97-AF65-F5344CB8AC3E}">
        <p14:creationId xmlns:p14="http://schemas.microsoft.com/office/powerpoint/2010/main" val="148153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FB066DE-5CED-4580-A6C7-C3860511518D}" type="slidenum">
              <a:rPr lang="fr-FR" smtClean="0"/>
              <a:t>10</a:t>
            </a:fld>
            <a:endParaRPr lang="fr-FR"/>
          </a:p>
        </p:txBody>
      </p:sp>
    </p:spTree>
    <p:extLst>
      <p:ext uri="{BB962C8B-B14F-4D97-AF65-F5344CB8AC3E}">
        <p14:creationId xmlns:p14="http://schemas.microsoft.com/office/powerpoint/2010/main" val="809365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FB066DE-5CED-4580-A6C7-C3860511518D}" type="slidenum">
              <a:rPr lang="fr-FR" smtClean="0"/>
              <a:t>11</a:t>
            </a:fld>
            <a:endParaRPr lang="fr-FR"/>
          </a:p>
        </p:txBody>
      </p:sp>
    </p:spTree>
    <p:extLst>
      <p:ext uri="{BB962C8B-B14F-4D97-AF65-F5344CB8AC3E}">
        <p14:creationId xmlns:p14="http://schemas.microsoft.com/office/powerpoint/2010/main" val="3386701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solidFill>
                  <a:srgbClr val="000000"/>
                </a:solidFill>
                <a:effectLst/>
                <a:latin typeface="Roboto" panose="02000000000000000000" pitchFamily="2" charset="0"/>
              </a:rPr>
              <a:t> </a:t>
            </a:r>
            <a:r>
              <a:rPr lang="fr-FR" b="0" i="0" u="sng" dirty="0">
                <a:effectLst/>
                <a:latin typeface="Roboto" panose="02000000000000000000" pitchFamily="2" charset="0"/>
                <a:hlinkClick r:id="rId3"/>
              </a:rPr>
              <a:t>Art.</a:t>
            </a:r>
            <a:r>
              <a:rPr lang="fr-FR" b="0" i="0" dirty="0">
                <a:solidFill>
                  <a:srgbClr val="000000"/>
                </a:solidFill>
                <a:effectLst/>
                <a:latin typeface="Roboto" panose="02000000000000000000" pitchFamily="2" charset="0"/>
              </a:rPr>
              <a:t> </a:t>
            </a:r>
            <a:r>
              <a:rPr lang="fr-FR" b="0" i="0" u="sng" dirty="0">
                <a:effectLst/>
                <a:latin typeface="Roboto" panose="02000000000000000000" pitchFamily="2" charset="0"/>
                <a:hlinkClick r:id="rId4"/>
              </a:rPr>
              <a:t>I.4-34</a:t>
            </a:r>
            <a:r>
              <a:rPr lang="fr-FR" b="0" i="0" dirty="0">
                <a:solidFill>
                  <a:srgbClr val="000000"/>
                </a:solidFill>
                <a:effectLst/>
                <a:latin typeface="Roboto" panose="02000000000000000000" pitchFamily="2" charset="0"/>
              </a:rPr>
              <a:t>. Après une absence de quatre semaines consécutives au moins, due soit à une maladie, à une affection ou à un accident quelconques, soit après un accouchement, les travailleurs occupés à un poste de sécurité, à un poste de vigilance ou à une activité à risque défini, sont obligatoirement soumis à un examen de reprise du travail. Si le travailleur y consent, le conseiller en prévention-médecin du travail peut se concerter avec le médecin traitant et/ou le médecin conseil.</a:t>
            </a:r>
            <a:br>
              <a:rPr lang="fr-FR" dirty="0"/>
            </a:br>
            <a:r>
              <a:rPr lang="fr-FR" b="0" i="0" dirty="0">
                <a:solidFill>
                  <a:srgbClr val="000000"/>
                </a:solidFill>
                <a:effectLst/>
                <a:latin typeface="Roboto" panose="02000000000000000000" pitchFamily="2" charset="0"/>
              </a:rPr>
              <a:t>  A la demande du travailleur, ou lorsque le conseiller en prévention-médecin du travail le juge nécessaire en raison de la nature de la maladie, de l'affection ou de l'accident, l'examen de reprise du travail peut avoir lieu après une absence de plus courte durée.</a:t>
            </a:r>
            <a:br>
              <a:rPr lang="fr-FR" dirty="0"/>
            </a:br>
            <a:r>
              <a:rPr lang="fr-FR" b="0" i="0" dirty="0">
                <a:solidFill>
                  <a:srgbClr val="000000"/>
                </a:solidFill>
                <a:effectLst/>
                <a:latin typeface="Roboto" panose="02000000000000000000" pitchFamily="2" charset="0"/>
              </a:rPr>
              <a:t>  Cet examen a lieu au plus tôt le jour de la reprise du travail ou du service et au plus tard dans les dix jours ouvrables.</a:t>
            </a:r>
            <a:br>
              <a:rPr lang="fr-FR" dirty="0"/>
            </a:br>
            <a:endParaRPr lang="fr-FR" dirty="0"/>
          </a:p>
        </p:txBody>
      </p:sp>
      <p:sp>
        <p:nvSpPr>
          <p:cNvPr id="4" name="Espace réservé du numéro de diapositive 3"/>
          <p:cNvSpPr>
            <a:spLocks noGrp="1"/>
          </p:cNvSpPr>
          <p:nvPr>
            <p:ph type="sldNum" sz="quarter" idx="5"/>
          </p:nvPr>
        </p:nvSpPr>
        <p:spPr/>
        <p:txBody>
          <a:bodyPr/>
          <a:lstStyle/>
          <a:p>
            <a:fld id="{3FB066DE-5CED-4580-A6C7-C3860511518D}" type="slidenum">
              <a:rPr lang="fr-FR" smtClean="0"/>
              <a:t>28</a:t>
            </a:fld>
            <a:endParaRPr lang="fr-FR"/>
          </a:p>
        </p:txBody>
      </p:sp>
    </p:spTree>
    <p:extLst>
      <p:ext uri="{BB962C8B-B14F-4D97-AF65-F5344CB8AC3E}">
        <p14:creationId xmlns:p14="http://schemas.microsoft.com/office/powerpoint/2010/main" val="692442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cstate="screen">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A75A75-A374-418A-9B0A-37EDEC1BE4FF}"/>
              </a:ext>
            </a:extLst>
          </p:cNvPr>
          <p:cNvSpPr>
            <a:spLocks noGrp="1"/>
          </p:cNvSpPr>
          <p:nvPr>
            <p:ph type="ctrTitle"/>
          </p:nvPr>
        </p:nvSpPr>
        <p:spPr>
          <a:xfrm>
            <a:off x="1524000" y="1122363"/>
            <a:ext cx="9144000" cy="2387600"/>
          </a:xfrm>
        </p:spPr>
        <p:txBody>
          <a:bodyPr anchor="b"/>
          <a:lstStyle>
            <a:lvl1pPr algn="ctr">
              <a:defRPr sz="6000">
                <a:solidFill>
                  <a:schemeClr val="bg1">
                    <a:lumMod val="65000"/>
                  </a:schemeClr>
                </a:solidFill>
              </a:defRPr>
            </a:lvl1pPr>
          </a:lstStyle>
          <a:p>
            <a:r>
              <a:rPr lang="fr-FR" dirty="0"/>
              <a:t>Modifiez le style du titre</a:t>
            </a:r>
          </a:p>
        </p:txBody>
      </p:sp>
      <p:sp>
        <p:nvSpPr>
          <p:cNvPr id="3" name="Sous-titre 2">
            <a:extLst>
              <a:ext uri="{FF2B5EF4-FFF2-40B4-BE49-F238E27FC236}">
                <a16:creationId xmlns:a16="http://schemas.microsoft.com/office/drawing/2014/main" id="{AA00764A-1480-0071-7125-18E3C8325B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a:extLst>
              <a:ext uri="{FF2B5EF4-FFF2-40B4-BE49-F238E27FC236}">
                <a16:creationId xmlns:a16="http://schemas.microsoft.com/office/drawing/2014/main" id="{05A3E410-80B1-4CD0-6DB1-63F7B29CB02E}"/>
              </a:ext>
            </a:extLst>
          </p:cNvPr>
          <p:cNvSpPr>
            <a:spLocks noGrp="1"/>
          </p:cNvSpPr>
          <p:nvPr>
            <p:ph type="dt" sz="half" idx="10"/>
          </p:nvPr>
        </p:nvSpPr>
        <p:spPr/>
        <p:txBody>
          <a:bodyPr/>
          <a:lstStyle>
            <a:lvl1pPr>
              <a:defRPr/>
            </a:lvl1pPr>
          </a:lstStyle>
          <a:p>
            <a:r>
              <a:rPr lang="fr-FR" dirty="0"/>
              <a:t>27 novembre 2024</a:t>
            </a:r>
          </a:p>
        </p:txBody>
      </p:sp>
      <p:sp>
        <p:nvSpPr>
          <p:cNvPr id="5" name="Espace réservé du pied de page 4">
            <a:extLst>
              <a:ext uri="{FF2B5EF4-FFF2-40B4-BE49-F238E27FC236}">
                <a16:creationId xmlns:a16="http://schemas.microsoft.com/office/drawing/2014/main" id="{25587421-7653-FA8E-B8FD-B9112E598099}"/>
              </a:ext>
            </a:extLst>
          </p:cNvPr>
          <p:cNvSpPr>
            <a:spLocks noGrp="1"/>
          </p:cNvSpPr>
          <p:nvPr>
            <p:ph type="ftr" sz="quarter" idx="11"/>
          </p:nvPr>
        </p:nvSpPr>
        <p:spPr/>
        <p:txBody>
          <a:bodyPr/>
          <a:lstStyle/>
          <a:p>
            <a:r>
              <a:rPr lang="fr-BE" dirty="0"/>
              <a:t>Conférence </a:t>
            </a:r>
            <a:r>
              <a:rPr lang="fr-BE" dirty="0" err="1"/>
              <a:t>Bluemind</a:t>
            </a:r>
            <a:endParaRPr lang="fr-FR" dirty="0"/>
          </a:p>
        </p:txBody>
      </p:sp>
      <p:sp>
        <p:nvSpPr>
          <p:cNvPr id="6" name="Espace réservé du numéro de diapositive 5">
            <a:extLst>
              <a:ext uri="{FF2B5EF4-FFF2-40B4-BE49-F238E27FC236}">
                <a16:creationId xmlns:a16="http://schemas.microsoft.com/office/drawing/2014/main" id="{A63BC193-2FB8-83D2-BF92-EA45A0E9C89C}"/>
              </a:ext>
            </a:extLst>
          </p:cNvPr>
          <p:cNvSpPr>
            <a:spLocks noGrp="1"/>
          </p:cNvSpPr>
          <p:nvPr>
            <p:ph type="sldNum" sz="quarter" idx="12"/>
          </p:nvPr>
        </p:nvSpPr>
        <p:spPr/>
        <p:txBody>
          <a:bodyPr/>
          <a:lstStyle/>
          <a:p>
            <a:fld id="{C60CCF64-FBA0-42B7-92B2-9005A428C35D}" type="slidenum">
              <a:rPr lang="fr-FR" smtClean="0"/>
              <a:t>‹N°›</a:t>
            </a:fld>
            <a:endParaRPr lang="fr-FR"/>
          </a:p>
        </p:txBody>
      </p:sp>
    </p:spTree>
    <p:extLst>
      <p:ext uri="{BB962C8B-B14F-4D97-AF65-F5344CB8AC3E}">
        <p14:creationId xmlns:p14="http://schemas.microsoft.com/office/powerpoint/2010/main" val="2990909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dpi="0" rotWithShape="1">
          <a:blip r:embed="rId2" cstate="screen">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5C50C0-75D7-075B-DFCC-8EBE8A152E94}"/>
              </a:ext>
            </a:extLst>
          </p:cNvPr>
          <p:cNvSpPr>
            <a:spLocks noGrp="1"/>
          </p:cNvSpPr>
          <p:nvPr>
            <p:ph type="title"/>
          </p:nvPr>
        </p:nvSpPr>
        <p:spPr/>
        <p:txBody>
          <a:bodyPr/>
          <a:lstStyle>
            <a:lvl1pPr algn="ctr">
              <a:defRPr>
                <a:solidFill>
                  <a:schemeClr val="bg1">
                    <a:lumMod val="65000"/>
                  </a:schemeClr>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69167447-F32D-E5CC-5E0C-52F6B7639172}"/>
              </a:ext>
            </a:extLst>
          </p:cNvPr>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86B3D6D8-7547-84DC-B133-63A3F4CA3F14}"/>
              </a:ext>
            </a:extLst>
          </p:cNvPr>
          <p:cNvSpPr>
            <a:spLocks noGrp="1"/>
          </p:cNvSpPr>
          <p:nvPr>
            <p:ph type="dt" sz="half" idx="10"/>
          </p:nvPr>
        </p:nvSpPr>
        <p:spPr/>
        <p:txBody>
          <a:bodyPr/>
          <a:lstStyle>
            <a:lvl1pPr>
              <a:defRPr/>
            </a:lvl1pPr>
          </a:lstStyle>
          <a:p>
            <a:r>
              <a:rPr lang="fr-FR" dirty="0"/>
              <a:t>27 novembre 2024</a:t>
            </a:r>
          </a:p>
        </p:txBody>
      </p:sp>
      <p:sp>
        <p:nvSpPr>
          <p:cNvPr id="5" name="Espace réservé du pied de page 4">
            <a:extLst>
              <a:ext uri="{FF2B5EF4-FFF2-40B4-BE49-F238E27FC236}">
                <a16:creationId xmlns:a16="http://schemas.microsoft.com/office/drawing/2014/main" id="{940425F2-FDE2-5DE5-7DEF-E74C6E89BA70}"/>
              </a:ext>
            </a:extLst>
          </p:cNvPr>
          <p:cNvSpPr>
            <a:spLocks noGrp="1"/>
          </p:cNvSpPr>
          <p:nvPr>
            <p:ph type="ftr" sz="quarter" idx="11"/>
          </p:nvPr>
        </p:nvSpPr>
        <p:spPr/>
        <p:txBody>
          <a:bodyPr/>
          <a:lstStyle/>
          <a:p>
            <a:r>
              <a:rPr lang="fr-BE" dirty="0"/>
              <a:t>Conférence </a:t>
            </a:r>
            <a:r>
              <a:rPr lang="fr-BE" dirty="0" err="1"/>
              <a:t>Bluemind</a:t>
            </a:r>
            <a:endParaRPr lang="fr-FR" dirty="0"/>
          </a:p>
        </p:txBody>
      </p:sp>
      <p:sp>
        <p:nvSpPr>
          <p:cNvPr id="6" name="Espace réservé du numéro de diapositive 5">
            <a:extLst>
              <a:ext uri="{FF2B5EF4-FFF2-40B4-BE49-F238E27FC236}">
                <a16:creationId xmlns:a16="http://schemas.microsoft.com/office/drawing/2014/main" id="{673739FA-4C8E-3F27-1489-E4A69237208F}"/>
              </a:ext>
            </a:extLst>
          </p:cNvPr>
          <p:cNvSpPr>
            <a:spLocks noGrp="1"/>
          </p:cNvSpPr>
          <p:nvPr>
            <p:ph type="sldNum" sz="quarter" idx="12"/>
          </p:nvPr>
        </p:nvSpPr>
        <p:spPr/>
        <p:txBody>
          <a:bodyPr/>
          <a:lstStyle/>
          <a:p>
            <a:fld id="{C60CCF64-FBA0-42B7-92B2-9005A428C35D}" type="slidenum">
              <a:rPr lang="fr-FR" smtClean="0"/>
              <a:t>‹N°›</a:t>
            </a:fld>
            <a:endParaRPr lang="fr-FR"/>
          </a:p>
        </p:txBody>
      </p:sp>
    </p:spTree>
    <p:extLst>
      <p:ext uri="{BB962C8B-B14F-4D97-AF65-F5344CB8AC3E}">
        <p14:creationId xmlns:p14="http://schemas.microsoft.com/office/powerpoint/2010/main" val="3312990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9E3D9B-9157-6AD0-DC6A-C5F4D21E9AA7}"/>
              </a:ext>
            </a:extLst>
          </p:cNvPr>
          <p:cNvSpPr>
            <a:spLocks noGrp="1"/>
          </p:cNvSpPr>
          <p:nvPr>
            <p:ph type="title"/>
          </p:nvPr>
        </p:nvSpPr>
        <p:spPr>
          <a:xfrm>
            <a:off x="831850" y="1709738"/>
            <a:ext cx="10515600" cy="2852737"/>
          </a:xfrm>
        </p:spPr>
        <p:txBody>
          <a:bodyPr anchor="b"/>
          <a:lstStyle>
            <a:lvl1pPr>
              <a:defRPr sz="6000">
                <a:solidFill>
                  <a:schemeClr val="bg1">
                    <a:lumMod val="65000"/>
                  </a:schemeClr>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427B3EE7-979D-53B1-AE58-6ED6F39753C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dirty="0"/>
              <a:t>Cliquez pour modifier les styles du texte du masque</a:t>
            </a:r>
          </a:p>
        </p:txBody>
      </p:sp>
      <p:sp>
        <p:nvSpPr>
          <p:cNvPr id="4" name="Espace réservé de la date 3">
            <a:extLst>
              <a:ext uri="{FF2B5EF4-FFF2-40B4-BE49-F238E27FC236}">
                <a16:creationId xmlns:a16="http://schemas.microsoft.com/office/drawing/2014/main" id="{58507BC9-EB18-7C30-7346-89211FE8AF62}"/>
              </a:ext>
            </a:extLst>
          </p:cNvPr>
          <p:cNvSpPr>
            <a:spLocks noGrp="1"/>
          </p:cNvSpPr>
          <p:nvPr>
            <p:ph type="dt" sz="half" idx="10"/>
          </p:nvPr>
        </p:nvSpPr>
        <p:spPr/>
        <p:txBody>
          <a:bodyPr/>
          <a:lstStyle>
            <a:lvl1pPr>
              <a:defRPr/>
            </a:lvl1pPr>
          </a:lstStyle>
          <a:p>
            <a:r>
              <a:rPr lang="fr-FR" dirty="0"/>
              <a:t>24 novembre 2024</a:t>
            </a:r>
          </a:p>
        </p:txBody>
      </p:sp>
      <p:sp>
        <p:nvSpPr>
          <p:cNvPr id="5" name="Espace réservé du pied de page 4">
            <a:extLst>
              <a:ext uri="{FF2B5EF4-FFF2-40B4-BE49-F238E27FC236}">
                <a16:creationId xmlns:a16="http://schemas.microsoft.com/office/drawing/2014/main" id="{24D11434-7CDB-DED6-F1EB-56EFB0697E76}"/>
              </a:ext>
            </a:extLst>
          </p:cNvPr>
          <p:cNvSpPr>
            <a:spLocks noGrp="1"/>
          </p:cNvSpPr>
          <p:nvPr>
            <p:ph type="ftr" sz="quarter" idx="11"/>
          </p:nvPr>
        </p:nvSpPr>
        <p:spPr/>
        <p:txBody>
          <a:bodyPr/>
          <a:lstStyle/>
          <a:p>
            <a:r>
              <a:rPr lang="fr-BE" dirty="0"/>
              <a:t>Conférence </a:t>
            </a:r>
            <a:r>
              <a:rPr lang="fr-BE" dirty="0" err="1"/>
              <a:t>Bluemind</a:t>
            </a:r>
            <a:endParaRPr lang="fr-FR" dirty="0"/>
          </a:p>
        </p:txBody>
      </p:sp>
      <p:sp>
        <p:nvSpPr>
          <p:cNvPr id="6" name="Espace réservé du numéro de diapositive 5">
            <a:extLst>
              <a:ext uri="{FF2B5EF4-FFF2-40B4-BE49-F238E27FC236}">
                <a16:creationId xmlns:a16="http://schemas.microsoft.com/office/drawing/2014/main" id="{71A690EB-7FD9-119A-B4DF-896EC5C37274}"/>
              </a:ext>
            </a:extLst>
          </p:cNvPr>
          <p:cNvSpPr>
            <a:spLocks noGrp="1"/>
          </p:cNvSpPr>
          <p:nvPr>
            <p:ph type="sldNum" sz="quarter" idx="12"/>
          </p:nvPr>
        </p:nvSpPr>
        <p:spPr/>
        <p:txBody>
          <a:bodyPr/>
          <a:lstStyle/>
          <a:p>
            <a:fld id="{C60CCF64-FBA0-42B7-92B2-9005A428C35D}" type="slidenum">
              <a:rPr lang="fr-FR" smtClean="0"/>
              <a:t>‹N°›</a:t>
            </a:fld>
            <a:endParaRPr lang="fr-FR"/>
          </a:p>
        </p:txBody>
      </p:sp>
    </p:spTree>
    <p:extLst>
      <p:ext uri="{BB962C8B-B14F-4D97-AF65-F5344CB8AC3E}">
        <p14:creationId xmlns:p14="http://schemas.microsoft.com/office/powerpoint/2010/main" val="4276840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texte vertical">
    <p:bg>
      <p:bgPr>
        <a:gradFill>
          <a:gsLst>
            <a:gs pos="0">
              <a:srgbClr val="CCE8EF"/>
            </a:gs>
            <a:gs pos="100000">
              <a:srgbClr val="75A3B3">
                <a:lumMod val="39000"/>
              </a:srgb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C9554B-14C9-49FA-E8D7-1E2CDAEB9E9A}"/>
              </a:ext>
            </a:extLst>
          </p:cNvPr>
          <p:cNvSpPr>
            <a:spLocks noGrp="1"/>
          </p:cNvSpPr>
          <p:nvPr>
            <p:ph type="title"/>
          </p:nvPr>
        </p:nvSpPr>
        <p:spPr>
          <a:xfrm>
            <a:off x="838200" y="365126"/>
            <a:ext cx="10515600" cy="860560"/>
          </a:xfrm>
        </p:spPr>
        <p:txBody>
          <a:bodyPr>
            <a:normAutofit/>
          </a:bodyPr>
          <a:lstStyle>
            <a:lvl1pPr algn="ctr">
              <a:defRPr sz="3600">
                <a:solidFill>
                  <a:schemeClr val="bg1">
                    <a:lumMod val="75000"/>
                  </a:schemeClr>
                </a:solidFill>
              </a:defRPr>
            </a:lvl1pPr>
          </a:lstStyle>
          <a:p>
            <a:r>
              <a:rPr lang="fr-FR" dirty="0"/>
              <a:t>Modifiez le style du titre</a:t>
            </a:r>
          </a:p>
        </p:txBody>
      </p:sp>
      <p:sp>
        <p:nvSpPr>
          <p:cNvPr id="4" name="Espace réservé de la date 3">
            <a:extLst>
              <a:ext uri="{FF2B5EF4-FFF2-40B4-BE49-F238E27FC236}">
                <a16:creationId xmlns:a16="http://schemas.microsoft.com/office/drawing/2014/main" id="{CB57E859-7252-0A3D-3B00-A25CB2FC1BAB}"/>
              </a:ext>
            </a:extLst>
          </p:cNvPr>
          <p:cNvSpPr>
            <a:spLocks noGrp="1"/>
          </p:cNvSpPr>
          <p:nvPr>
            <p:ph type="dt" sz="half" idx="10"/>
          </p:nvPr>
        </p:nvSpPr>
        <p:spPr/>
        <p:txBody>
          <a:bodyPr/>
          <a:lstStyle>
            <a:lvl1pPr>
              <a:defRPr>
                <a:solidFill>
                  <a:schemeClr val="bg1"/>
                </a:solidFill>
              </a:defRPr>
            </a:lvl1pPr>
          </a:lstStyle>
          <a:p>
            <a:r>
              <a:rPr lang="fr-FR" dirty="0"/>
              <a:t>24 novembre 2024</a:t>
            </a:r>
          </a:p>
        </p:txBody>
      </p:sp>
      <p:sp>
        <p:nvSpPr>
          <p:cNvPr id="5" name="Espace réservé du pied de page 4">
            <a:extLst>
              <a:ext uri="{FF2B5EF4-FFF2-40B4-BE49-F238E27FC236}">
                <a16:creationId xmlns:a16="http://schemas.microsoft.com/office/drawing/2014/main" id="{D005F0C1-106C-5A02-372F-4219EFF16535}"/>
              </a:ext>
            </a:extLst>
          </p:cNvPr>
          <p:cNvSpPr>
            <a:spLocks noGrp="1"/>
          </p:cNvSpPr>
          <p:nvPr>
            <p:ph type="ftr" sz="quarter" idx="11"/>
          </p:nvPr>
        </p:nvSpPr>
        <p:spPr/>
        <p:txBody>
          <a:bodyPr/>
          <a:lstStyle>
            <a:lvl1pPr>
              <a:defRPr>
                <a:solidFill>
                  <a:schemeClr val="bg1"/>
                </a:solidFill>
              </a:defRPr>
            </a:lvl1pPr>
          </a:lstStyle>
          <a:p>
            <a:r>
              <a:rPr lang="fr-BE" dirty="0"/>
              <a:t>Conférence </a:t>
            </a:r>
            <a:r>
              <a:rPr lang="fr-BE" dirty="0" err="1"/>
              <a:t>Bluemind</a:t>
            </a:r>
            <a:endParaRPr lang="fr-FR" dirty="0"/>
          </a:p>
        </p:txBody>
      </p:sp>
      <p:sp>
        <p:nvSpPr>
          <p:cNvPr id="6" name="Espace réservé du numéro de diapositive 5">
            <a:extLst>
              <a:ext uri="{FF2B5EF4-FFF2-40B4-BE49-F238E27FC236}">
                <a16:creationId xmlns:a16="http://schemas.microsoft.com/office/drawing/2014/main" id="{D23B786F-B3A2-4562-C38C-7AF0FDD13261}"/>
              </a:ext>
            </a:extLst>
          </p:cNvPr>
          <p:cNvSpPr>
            <a:spLocks noGrp="1"/>
          </p:cNvSpPr>
          <p:nvPr>
            <p:ph type="sldNum" sz="quarter" idx="12"/>
          </p:nvPr>
        </p:nvSpPr>
        <p:spPr/>
        <p:txBody>
          <a:bodyPr/>
          <a:lstStyle>
            <a:lvl1pPr>
              <a:defRPr>
                <a:solidFill>
                  <a:schemeClr val="bg1"/>
                </a:solidFill>
              </a:defRPr>
            </a:lvl1pPr>
          </a:lstStyle>
          <a:p>
            <a:fld id="{C60CCF64-FBA0-42B7-92B2-9005A428C35D}" type="slidenum">
              <a:rPr lang="fr-FR" smtClean="0"/>
              <a:pPr/>
              <a:t>‹N°›</a:t>
            </a:fld>
            <a:endParaRPr lang="fr-FR" dirty="0"/>
          </a:p>
        </p:txBody>
      </p:sp>
    </p:spTree>
    <p:extLst>
      <p:ext uri="{BB962C8B-B14F-4D97-AF65-F5344CB8AC3E}">
        <p14:creationId xmlns:p14="http://schemas.microsoft.com/office/powerpoint/2010/main" val="4207048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B16209-53E5-5E33-A9EF-582A0C1B097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FF6DDF1-275F-96CB-B1F4-AC146EC1188D}"/>
              </a:ext>
            </a:extLst>
          </p:cNvPr>
          <p:cNvSpPr>
            <a:spLocks noGrp="1"/>
          </p:cNvSpPr>
          <p:nvPr>
            <p:ph type="dt" sz="half" idx="10"/>
          </p:nvPr>
        </p:nvSpPr>
        <p:spPr/>
        <p:txBody>
          <a:bodyPr/>
          <a:lstStyle/>
          <a:p>
            <a:fld id="{A673DCE8-2453-4ADA-A5C9-7C65C6BB341F}" type="datetimeFigureOut">
              <a:rPr lang="fr-FR" smtClean="0"/>
              <a:t>29/11/2024</a:t>
            </a:fld>
            <a:endParaRPr lang="fr-FR"/>
          </a:p>
        </p:txBody>
      </p:sp>
      <p:sp>
        <p:nvSpPr>
          <p:cNvPr id="4" name="Espace réservé du pied de page 3">
            <a:extLst>
              <a:ext uri="{FF2B5EF4-FFF2-40B4-BE49-F238E27FC236}">
                <a16:creationId xmlns:a16="http://schemas.microsoft.com/office/drawing/2014/main" id="{878DC57D-3258-7887-AA0C-C01FAAC869E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1452E0E-3816-96E5-7FAE-4703FB1EC347}"/>
              </a:ext>
            </a:extLst>
          </p:cNvPr>
          <p:cNvSpPr>
            <a:spLocks noGrp="1"/>
          </p:cNvSpPr>
          <p:nvPr>
            <p:ph type="sldNum" sz="quarter" idx="12"/>
          </p:nvPr>
        </p:nvSpPr>
        <p:spPr/>
        <p:txBody>
          <a:bodyPr/>
          <a:lstStyle/>
          <a:p>
            <a:fld id="{C60CCF64-FBA0-42B7-92B2-9005A428C35D}" type="slidenum">
              <a:rPr lang="fr-FR" smtClean="0"/>
              <a:t>‹N°›</a:t>
            </a:fld>
            <a:endParaRPr lang="fr-FR"/>
          </a:p>
        </p:txBody>
      </p:sp>
    </p:spTree>
    <p:extLst>
      <p:ext uri="{BB962C8B-B14F-4D97-AF65-F5344CB8AC3E}">
        <p14:creationId xmlns:p14="http://schemas.microsoft.com/office/powerpoint/2010/main" val="33420808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63CD555-09D7-50F7-6C2D-C956C6B2A7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AF32BB8-373C-529A-910F-B799D1DDCF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3673A66-9A9D-6E7F-5166-9CFD38A60B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fr-FR" dirty="0"/>
              <a:t>27/11/2024</a:t>
            </a:r>
          </a:p>
        </p:txBody>
      </p:sp>
      <p:sp>
        <p:nvSpPr>
          <p:cNvPr id="5" name="Espace réservé du pied de page 4">
            <a:extLst>
              <a:ext uri="{FF2B5EF4-FFF2-40B4-BE49-F238E27FC236}">
                <a16:creationId xmlns:a16="http://schemas.microsoft.com/office/drawing/2014/main" id="{38BE76CE-1C5D-7454-B29F-6087540507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fr-FR" dirty="0"/>
              <a:t>Conférence sur l’absentéisme</a:t>
            </a:r>
          </a:p>
        </p:txBody>
      </p:sp>
      <p:sp>
        <p:nvSpPr>
          <p:cNvPr id="6" name="Espace réservé du numéro de diapositive 5">
            <a:extLst>
              <a:ext uri="{FF2B5EF4-FFF2-40B4-BE49-F238E27FC236}">
                <a16:creationId xmlns:a16="http://schemas.microsoft.com/office/drawing/2014/main" id="{49E2EF5E-6C73-526E-6293-0C3742356E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60CCF64-FBA0-42B7-92B2-9005A428C35D}" type="slidenum">
              <a:rPr lang="fr-FR" smtClean="0"/>
              <a:t>‹N°›</a:t>
            </a:fld>
            <a:endParaRPr lang="fr-FR"/>
          </a:p>
        </p:txBody>
      </p:sp>
      <p:pic>
        <p:nvPicPr>
          <p:cNvPr id="8" name="Image 7" descr="Une image contenant texte, Police, logo, Graphique&#10;&#10;Description générée automatiquement">
            <a:extLst>
              <a:ext uri="{FF2B5EF4-FFF2-40B4-BE49-F238E27FC236}">
                <a16:creationId xmlns:a16="http://schemas.microsoft.com/office/drawing/2014/main" id="{C752B69E-DF05-EB29-5EDB-11094D15E92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23813"/>
            <a:ext cx="2256230" cy="545530"/>
          </a:xfrm>
          <a:prstGeom prst="rect">
            <a:avLst/>
          </a:prstGeom>
        </p:spPr>
      </p:pic>
    </p:spTree>
    <p:extLst>
      <p:ext uri="{BB962C8B-B14F-4D97-AF65-F5344CB8AC3E}">
        <p14:creationId xmlns:p14="http://schemas.microsoft.com/office/powerpoint/2010/main" val="2512750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8" r:id="rId4"/>
    <p:sldLayoutId id="214748365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sv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4.jpeg"/><Relationship Id="rId4" Type="http://schemas.openxmlformats.org/officeDocument/2006/relationships/image" Target="../media/image22.svg"/></Relationships>
</file>

<file path=ppt/slides/_rels/slide2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sv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diagramLayout" Target="../diagrams/layout2.xml"/><Relationship Id="rId7" Type="http://schemas.openxmlformats.org/officeDocument/2006/relationships/image" Target="../media/image32.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35.svg"/><Relationship Id="rId4" Type="http://schemas.openxmlformats.org/officeDocument/2006/relationships/diagramQuickStyle" Target="../diagrams/quickStyle2.xml"/><Relationship Id="rId9" Type="http://schemas.openxmlformats.org/officeDocument/2006/relationships/image" Target="../media/image34.png"/></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046566-6B7E-9D7C-F006-38910B2F72EB}"/>
              </a:ext>
            </a:extLst>
          </p:cNvPr>
          <p:cNvSpPr>
            <a:spLocks noGrp="1"/>
          </p:cNvSpPr>
          <p:nvPr>
            <p:ph type="ctrTitle"/>
          </p:nvPr>
        </p:nvSpPr>
        <p:spPr>
          <a:xfrm>
            <a:off x="1524000" y="165183"/>
            <a:ext cx="9144000" cy="2387600"/>
          </a:xfrm>
        </p:spPr>
        <p:txBody>
          <a:bodyPr>
            <a:normAutofit/>
          </a:bodyPr>
          <a:lstStyle/>
          <a:p>
            <a:r>
              <a:rPr lang="fr-BE" sz="6600" dirty="0">
                <a:solidFill>
                  <a:schemeClr val="bg2">
                    <a:lumMod val="50000"/>
                  </a:schemeClr>
                </a:solidFill>
                <a:effectLst>
                  <a:outerShdw blurRad="38100" dist="38100" dir="2700000" algn="tl">
                    <a:srgbClr val="000000">
                      <a:alpha val="43137"/>
                    </a:srgbClr>
                  </a:outerShdw>
                </a:effectLst>
              </a:rPr>
              <a:t>Absentéisme au travail</a:t>
            </a:r>
            <a:endParaRPr lang="fr-FR" sz="6600" dirty="0">
              <a:solidFill>
                <a:schemeClr val="bg2">
                  <a:lumMod val="50000"/>
                </a:schemeClr>
              </a:solidFill>
              <a:effectLst>
                <a:outerShdw blurRad="38100" dist="38100" dir="2700000" algn="tl">
                  <a:srgbClr val="000000">
                    <a:alpha val="43137"/>
                  </a:srgbClr>
                </a:outerShdw>
              </a:effectLst>
            </a:endParaRPr>
          </a:p>
        </p:txBody>
      </p:sp>
      <p:sp>
        <p:nvSpPr>
          <p:cNvPr id="3" name="Sous-titre 2">
            <a:extLst>
              <a:ext uri="{FF2B5EF4-FFF2-40B4-BE49-F238E27FC236}">
                <a16:creationId xmlns:a16="http://schemas.microsoft.com/office/drawing/2014/main" id="{FA3EC6BD-1150-D5EA-3921-048A82729BEC}"/>
              </a:ext>
            </a:extLst>
          </p:cNvPr>
          <p:cNvSpPr>
            <a:spLocks noGrp="1"/>
          </p:cNvSpPr>
          <p:nvPr>
            <p:ph type="subTitle" idx="1"/>
          </p:nvPr>
        </p:nvSpPr>
        <p:spPr>
          <a:xfrm>
            <a:off x="1524000" y="2671402"/>
            <a:ext cx="9144000" cy="1655762"/>
          </a:xfrm>
        </p:spPr>
        <p:txBody>
          <a:bodyPr>
            <a:normAutofit/>
          </a:bodyPr>
          <a:lstStyle/>
          <a:p>
            <a:r>
              <a:rPr lang="fr-BE" sz="3200" dirty="0"/>
              <a:t>Quels effets juridiques ? </a:t>
            </a:r>
            <a:endParaRPr lang="fr-FR" sz="3200" dirty="0"/>
          </a:p>
        </p:txBody>
      </p:sp>
      <p:sp>
        <p:nvSpPr>
          <p:cNvPr id="4" name="ZoneTexte 3">
            <a:extLst>
              <a:ext uri="{FF2B5EF4-FFF2-40B4-BE49-F238E27FC236}">
                <a16:creationId xmlns:a16="http://schemas.microsoft.com/office/drawing/2014/main" id="{73AA7EEC-59F6-AE97-6133-1FF506A8BEDC}"/>
              </a:ext>
            </a:extLst>
          </p:cNvPr>
          <p:cNvSpPr txBox="1"/>
          <p:nvPr/>
        </p:nvSpPr>
        <p:spPr>
          <a:xfrm>
            <a:off x="8107051" y="5665509"/>
            <a:ext cx="3968684" cy="923330"/>
          </a:xfrm>
          <a:prstGeom prst="rect">
            <a:avLst/>
          </a:prstGeom>
          <a:noFill/>
        </p:spPr>
        <p:txBody>
          <a:bodyPr wrap="square" rtlCol="0">
            <a:spAutoFit/>
          </a:bodyPr>
          <a:lstStyle/>
          <a:p>
            <a:pPr algn="r"/>
            <a:r>
              <a:rPr lang="fr-BE" b="1" dirty="0"/>
              <a:t>Charlotte LAMBERT</a:t>
            </a:r>
          </a:p>
          <a:p>
            <a:pPr algn="r"/>
            <a:r>
              <a:rPr lang="fr-BE" dirty="0"/>
              <a:t>Maitre de conférences en droit social, Université de Namur</a:t>
            </a:r>
            <a:endParaRPr lang="fr-FR" dirty="0"/>
          </a:p>
        </p:txBody>
      </p:sp>
      <p:pic>
        <p:nvPicPr>
          <p:cNvPr id="1026" name="Picture 2" descr="Charte graphique — Printemps des Sciences en Province de Namur">
            <a:extLst>
              <a:ext uri="{FF2B5EF4-FFF2-40B4-BE49-F238E27FC236}">
                <a16:creationId xmlns:a16="http://schemas.microsoft.com/office/drawing/2014/main" id="{3E32F5CA-05BD-EEE1-6054-252E4C964DC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590539" y="3891128"/>
            <a:ext cx="1601461" cy="177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16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5A3B3"/>
        </a:solidFill>
        <a:effectLst/>
      </p:bgPr>
    </p:bg>
    <p:spTree>
      <p:nvGrpSpPr>
        <p:cNvPr id="1" name=""/>
        <p:cNvGrpSpPr/>
        <p:nvPr/>
      </p:nvGrpSpPr>
      <p:grpSpPr>
        <a:xfrm>
          <a:off x="0" y="0"/>
          <a:ext cx="0" cy="0"/>
          <a:chOff x="0" y="0"/>
          <a:chExt cx="0" cy="0"/>
        </a:xfrm>
      </p:grpSpPr>
      <p:grpSp>
        <p:nvGrpSpPr>
          <p:cNvPr id="16" name="Groupe 15">
            <a:extLst>
              <a:ext uri="{FF2B5EF4-FFF2-40B4-BE49-F238E27FC236}">
                <a16:creationId xmlns:a16="http://schemas.microsoft.com/office/drawing/2014/main" id="{504D340A-A1F4-05FE-4BE7-17068CD6FEC4}"/>
              </a:ext>
            </a:extLst>
          </p:cNvPr>
          <p:cNvGrpSpPr/>
          <p:nvPr/>
        </p:nvGrpSpPr>
        <p:grpSpPr>
          <a:xfrm>
            <a:off x="942550" y="0"/>
            <a:ext cx="11249449" cy="6858000"/>
            <a:chOff x="0" y="0"/>
            <a:chExt cx="9957916" cy="6858000"/>
          </a:xfrm>
          <a:effectLst>
            <a:outerShdw blurRad="50800" dist="38100" dir="2700000" algn="tl" rotWithShape="0">
              <a:prstClr val="black">
                <a:alpha val="40000"/>
              </a:prstClr>
            </a:outerShdw>
          </a:effectLst>
        </p:grpSpPr>
        <p:sp>
          <p:nvSpPr>
            <p:cNvPr id="3" name="Rectangle 2">
              <a:extLst>
                <a:ext uri="{FF2B5EF4-FFF2-40B4-BE49-F238E27FC236}">
                  <a16:creationId xmlns:a16="http://schemas.microsoft.com/office/drawing/2014/main" id="{A4CF81EB-CB7E-A9C0-3978-0545DBE76408}"/>
                </a:ext>
              </a:extLst>
            </p:cNvPr>
            <p:cNvSpPr/>
            <p:nvPr/>
          </p:nvSpPr>
          <p:spPr>
            <a:xfrm>
              <a:off x="0" y="0"/>
              <a:ext cx="9304774" cy="6858000"/>
            </a:xfrm>
            <a:prstGeom prst="rect">
              <a:avLst/>
            </a:prstGeom>
            <a:solidFill>
              <a:srgbClr val="ACC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 avec coins arrondis en haut 8">
              <a:extLst>
                <a:ext uri="{FF2B5EF4-FFF2-40B4-BE49-F238E27FC236}">
                  <a16:creationId xmlns:a16="http://schemas.microsoft.com/office/drawing/2014/main" id="{F1615582-65C7-74DD-5ABD-F2F9E700E225}"/>
                </a:ext>
              </a:extLst>
            </p:cNvPr>
            <p:cNvSpPr/>
            <p:nvPr/>
          </p:nvSpPr>
          <p:spPr>
            <a:xfrm rot="5400000">
              <a:off x="8742065" y="562711"/>
              <a:ext cx="1778560" cy="653142"/>
            </a:xfrm>
            <a:prstGeom prst="round2SameRect">
              <a:avLst/>
            </a:prstGeom>
            <a:solidFill>
              <a:srgbClr val="ACC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lumMod val="65000"/>
                      <a:lumOff val="35000"/>
                    </a:schemeClr>
                  </a:solidFill>
                </a:rPr>
                <a:t>Absentéisme</a:t>
              </a:r>
              <a:endParaRPr lang="fr-FR" sz="2000" dirty="0">
                <a:solidFill>
                  <a:schemeClr val="tx1">
                    <a:lumMod val="65000"/>
                    <a:lumOff val="35000"/>
                  </a:schemeClr>
                </a:solidFill>
              </a:endParaRPr>
            </a:p>
          </p:txBody>
        </p:sp>
      </p:grpSp>
      <p:grpSp>
        <p:nvGrpSpPr>
          <p:cNvPr id="17" name="Groupe 16">
            <a:extLst>
              <a:ext uri="{FF2B5EF4-FFF2-40B4-BE49-F238E27FC236}">
                <a16:creationId xmlns:a16="http://schemas.microsoft.com/office/drawing/2014/main" id="{15D81CA5-B66D-F93E-2546-928F7FADA4B2}"/>
              </a:ext>
            </a:extLst>
          </p:cNvPr>
          <p:cNvGrpSpPr/>
          <p:nvPr/>
        </p:nvGrpSpPr>
        <p:grpSpPr>
          <a:xfrm>
            <a:off x="719884" y="0"/>
            <a:ext cx="10672439" cy="6858000"/>
            <a:chOff x="0" y="0"/>
            <a:chExt cx="8440615" cy="6858000"/>
          </a:xfrm>
          <a:effectLst>
            <a:outerShdw blurRad="50800" dist="38100" dir="2700000" algn="tl" rotWithShape="0">
              <a:prstClr val="black">
                <a:alpha val="40000"/>
              </a:prstClr>
            </a:outerShdw>
          </a:effectLst>
        </p:grpSpPr>
        <p:sp>
          <p:nvSpPr>
            <p:cNvPr id="4" name="Rectangle 3">
              <a:extLst>
                <a:ext uri="{FF2B5EF4-FFF2-40B4-BE49-F238E27FC236}">
                  <a16:creationId xmlns:a16="http://schemas.microsoft.com/office/drawing/2014/main" id="{DA8BFA61-D280-33A7-A584-EBC9ED5F41D3}"/>
                </a:ext>
              </a:extLst>
            </p:cNvPr>
            <p:cNvSpPr/>
            <p:nvPr/>
          </p:nvSpPr>
          <p:spPr>
            <a:xfrm>
              <a:off x="0" y="0"/>
              <a:ext cx="7787473" cy="6858000"/>
            </a:xfrm>
            <a:prstGeom prst="rect">
              <a:avLst/>
            </a:prstGeom>
            <a:solidFill>
              <a:srgbClr val="CCE8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avec coins arrondis en haut 9">
              <a:extLst>
                <a:ext uri="{FF2B5EF4-FFF2-40B4-BE49-F238E27FC236}">
                  <a16:creationId xmlns:a16="http://schemas.microsoft.com/office/drawing/2014/main" id="{AB355180-F749-1D27-D60C-5ED490C0944C}"/>
                </a:ext>
              </a:extLst>
            </p:cNvPr>
            <p:cNvSpPr/>
            <p:nvPr/>
          </p:nvSpPr>
          <p:spPr>
            <a:xfrm rot="5400000">
              <a:off x="7224764" y="562711"/>
              <a:ext cx="1778560" cy="653142"/>
            </a:xfrm>
            <a:prstGeom prst="round2SameRect">
              <a:avLst/>
            </a:prstGeom>
            <a:solidFill>
              <a:srgbClr val="CCE8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lumMod val="65000"/>
                      <a:lumOff val="35000"/>
                    </a:schemeClr>
                  </a:solidFill>
                </a:rPr>
                <a:t>Incapacité de travail</a:t>
              </a:r>
              <a:endParaRPr lang="fr-FR" sz="2000" dirty="0">
                <a:solidFill>
                  <a:schemeClr val="tx1">
                    <a:lumMod val="65000"/>
                    <a:lumOff val="35000"/>
                  </a:schemeClr>
                </a:solidFill>
              </a:endParaRPr>
            </a:p>
          </p:txBody>
        </p:sp>
      </p:grpSp>
      <p:grpSp>
        <p:nvGrpSpPr>
          <p:cNvPr id="18" name="Groupe 17">
            <a:extLst>
              <a:ext uri="{FF2B5EF4-FFF2-40B4-BE49-F238E27FC236}">
                <a16:creationId xmlns:a16="http://schemas.microsoft.com/office/drawing/2014/main" id="{60F5E849-9542-DCFA-528C-FF336B0BFB9E}"/>
              </a:ext>
            </a:extLst>
          </p:cNvPr>
          <p:cNvGrpSpPr/>
          <p:nvPr/>
        </p:nvGrpSpPr>
        <p:grpSpPr>
          <a:xfrm>
            <a:off x="3537612" y="-21434"/>
            <a:ext cx="6960786" cy="6858000"/>
            <a:chOff x="0" y="0"/>
            <a:chExt cx="6923314" cy="6858000"/>
          </a:xfrm>
          <a:effectLst>
            <a:outerShdw blurRad="50800" dist="38100" dir="2700000" algn="tl" rotWithShape="0">
              <a:prstClr val="black">
                <a:alpha val="40000"/>
              </a:prstClr>
            </a:outerShdw>
          </a:effectLst>
        </p:grpSpPr>
        <p:sp>
          <p:nvSpPr>
            <p:cNvPr id="5" name="Rectangle 4">
              <a:extLst>
                <a:ext uri="{FF2B5EF4-FFF2-40B4-BE49-F238E27FC236}">
                  <a16:creationId xmlns:a16="http://schemas.microsoft.com/office/drawing/2014/main" id="{7F0823AC-7903-7FFC-9686-F6FB45138771}"/>
                </a:ext>
              </a:extLst>
            </p:cNvPr>
            <p:cNvSpPr/>
            <p:nvPr/>
          </p:nvSpPr>
          <p:spPr>
            <a:xfrm>
              <a:off x="0" y="0"/>
              <a:ext cx="6290268" cy="6858000"/>
            </a:xfrm>
            <a:prstGeom prst="rect">
              <a:avLst/>
            </a:prstGeom>
            <a:solidFill>
              <a:srgbClr val="ACC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 avec coins arrondis en haut 10">
              <a:extLst>
                <a:ext uri="{FF2B5EF4-FFF2-40B4-BE49-F238E27FC236}">
                  <a16:creationId xmlns:a16="http://schemas.microsoft.com/office/drawing/2014/main" id="{128AE442-E4F2-0EA7-BD19-05A91C36F089}"/>
                </a:ext>
              </a:extLst>
            </p:cNvPr>
            <p:cNvSpPr/>
            <p:nvPr/>
          </p:nvSpPr>
          <p:spPr>
            <a:xfrm rot="5400000">
              <a:off x="5707463" y="562709"/>
              <a:ext cx="1778560" cy="653142"/>
            </a:xfrm>
            <a:prstGeom prst="round2SameRect">
              <a:avLst/>
            </a:prstGeom>
            <a:solidFill>
              <a:srgbClr val="ACC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lumMod val="65000"/>
                      <a:lumOff val="35000"/>
                    </a:schemeClr>
                  </a:solidFill>
                </a:rPr>
                <a:t>Invalidité</a:t>
              </a:r>
              <a:endParaRPr lang="fr-FR" sz="2000" dirty="0">
                <a:solidFill>
                  <a:schemeClr val="tx1">
                    <a:lumMod val="65000"/>
                    <a:lumOff val="35000"/>
                  </a:schemeClr>
                </a:solidFill>
              </a:endParaRPr>
            </a:p>
          </p:txBody>
        </p:sp>
      </p:grpSp>
      <p:grpSp>
        <p:nvGrpSpPr>
          <p:cNvPr id="25" name="Groupe 24">
            <a:extLst>
              <a:ext uri="{FF2B5EF4-FFF2-40B4-BE49-F238E27FC236}">
                <a16:creationId xmlns:a16="http://schemas.microsoft.com/office/drawing/2014/main" id="{CB4E75A6-55FB-01C7-DBDE-66C17F2596FE}"/>
              </a:ext>
            </a:extLst>
          </p:cNvPr>
          <p:cNvGrpSpPr/>
          <p:nvPr/>
        </p:nvGrpSpPr>
        <p:grpSpPr>
          <a:xfrm>
            <a:off x="998987" y="-21437"/>
            <a:ext cx="8771498" cy="6943727"/>
            <a:chOff x="-574542" y="-2"/>
            <a:chExt cx="9863728" cy="6943727"/>
          </a:xfrm>
        </p:grpSpPr>
        <p:grpSp>
          <p:nvGrpSpPr>
            <p:cNvPr id="19" name="Groupe 18">
              <a:extLst>
                <a:ext uri="{FF2B5EF4-FFF2-40B4-BE49-F238E27FC236}">
                  <a16:creationId xmlns:a16="http://schemas.microsoft.com/office/drawing/2014/main" id="{0D05BDAA-58AD-D863-0298-0CF59C7D9115}"/>
                </a:ext>
              </a:extLst>
            </p:cNvPr>
            <p:cNvGrpSpPr/>
            <p:nvPr/>
          </p:nvGrpSpPr>
          <p:grpSpPr>
            <a:xfrm>
              <a:off x="3815265" y="-2"/>
              <a:ext cx="5473921" cy="6858000"/>
              <a:chOff x="0" y="0"/>
              <a:chExt cx="5526593" cy="6858000"/>
            </a:xfrm>
            <a:effectLst>
              <a:outerShdw blurRad="50800" dist="38100" dir="2700000" algn="tl" rotWithShape="0">
                <a:prstClr val="black">
                  <a:alpha val="40000"/>
                </a:prstClr>
              </a:outerShdw>
            </a:effectLst>
          </p:grpSpPr>
          <p:sp>
            <p:nvSpPr>
              <p:cNvPr id="6" name="Rectangle 5">
                <a:extLst>
                  <a:ext uri="{FF2B5EF4-FFF2-40B4-BE49-F238E27FC236}">
                    <a16:creationId xmlns:a16="http://schemas.microsoft.com/office/drawing/2014/main" id="{BC61D8EE-D2AA-3444-7280-64436D320190}"/>
                  </a:ext>
                </a:extLst>
              </p:cNvPr>
              <p:cNvSpPr/>
              <p:nvPr/>
            </p:nvSpPr>
            <p:spPr>
              <a:xfrm>
                <a:off x="0" y="0"/>
                <a:ext cx="4883499" cy="6858000"/>
              </a:xfrm>
              <a:prstGeom prst="rect">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 avec coins arrondis en haut 11">
                <a:extLst>
                  <a:ext uri="{FF2B5EF4-FFF2-40B4-BE49-F238E27FC236}">
                    <a16:creationId xmlns:a16="http://schemas.microsoft.com/office/drawing/2014/main" id="{1AE4304C-58A4-FD9F-2456-AF7A09197C4C}"/>
                  </a:ext>
                </a:extLst>
              </p:cNvPr>
              <p:cNvSpPr/>
              <p:nvPr/>
            </p:nvSpPr>
            <p:spPr>
              <a:xfrm rot="5400000">
                <a:off x="4310742" y="562709"/>
                <a:ext cx="1778560" cy="653142"/>
              </a:xfrm>
              <a:prstGeom prst="round2SameRect">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lumMod val="65000"/>
                        <a:lumOff val="35000"/>
                      </a:schemeClr>
                    </a:solidFill>
                  </a:rPr>
                  <a:t>Salaire garanti</a:t>
                </a:r>
                <a:endParaRPr lang="fr-FR" sz="2000" dirty="0">
                  <a:solidFill>
                    <a:schemeClr val="tx1">
                      <a:lumMod val="65000"/>
                      <a:lumOff val="35000"/>
                    </a:schemeClr>
                  </a:solidFill>
                </a:endParaRPr>
              </a:p>
            </p:txBody>
          </p:sp>
        </p:grpSp>
        <p:sp>
          <p:nvSpPr>
            <p:cNvPr id="23" name="Rectangle 22">
              <a:extLst>
                <a:ext uri="{FF2B5EF4-FFF2-40B4-BE49-F238E27FC236}">
                  <a16:creationId xmlns:a16="http://schemas.microsoft.com/office/drawing/2014/main" id="{0618200B-E6D7-5243-8769-06B666216FC7}"/>
                </a:ext>
              </a:extLst>
            </p:cNvPr>
            <p:cNvSpPr/>
            <p:nvPr/>
          </p:nvSpPr>
          <p:spPr>
            <a:xfrm>
              <a:off x="-574542" y="-2"/>
              <a:ext cx="4432167" cy="6943727"/>
            </a:xfrm>
            <a:prstGeom prst="rect">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6" name="Groupe 25">
            <a:extLst>
              <a:ext uri="{FF2B5EF4-FFF2-40B4-BE49-F238E27FC236}">
                <a16:creationId xmlns:a16="http://schemas.microsoft.com/office/drawing/2014/main" id="{16C7F2AE-FCC1-B678-F993-0E3A80B57DA0}"/>
              </a:ext>
            </a:extLst>
          </p:cNvPr>
          <p:cNvGrpSpPr/>
          <p:nvPr/>
        </p:nvGrpSpPr>
        <p:grpSpPr>
          <a:xfrm>
            <a:off x="1127660" y="-2"/>
            <a:ext cx="7956209" cy="6858002"/>
            <a:chOff x="-553647" y="-2"/>
            <a:chExt cx="9137670" cy="6858002"/>
          </a:xfrm>
        </p:grpSpPr>
        <p:grpSp>
          <p:nvGrpSpPr>
            <p:cNvPr id="20" name="Groupe 19">
              <a:extLst>
                <a:ext uri="{FF2B5EF4-FFF2-40B4-BE49-F238E27FC236}">
                  <a16:creationId xmlns:a16="http://schemas.microsoft.com/office/drawing/2014/main" id="{3FAD02A5-4B19-FD61-E8A4-51888AC4B105}"/>
                </a:ext>
              </a:extLst>
            </p:cNvPr>
            <p:cNvGrpSpPr/>
            <p:nvPr/>
          </p:nvGrpSpPr>
          <p:grpSpPr>
            <a:xfrm>
              <a:off x="4584780" y="-2"/>
              <a:ext cx="3999243" cy="6858000"/>
              <a:chOff x="0" y="0"/>
              <a:chExt cx="3999243" cy="6858000"/>
            </a:xfrm>
            <a:effectLst>
              <a:outerShdw blurRad="50800" dist="38100" dir="2700000" algn="tl" rotWithShape="0">
                <a:prstClr val="black">
                  <a:alpha val="40000"/>
                </a:prstClr>
              </a:outerShdw>
            </a:effectLst>
          </p:grpSpPr>
          <p:sp>
            <p:nvSpPr>
              <p:cNvPr id="7" name="Rectangle 6">
                <a:extLst>
                  <a:ext uri="{FF2B5EF4-FFF2-40B4-BE49-F238E27FC236}">
                    <a16:creationId xmlns:a16="http://schemas.microsoft.com/office/drawing/2014/main" id="{20AAAFB0-418D-E0E7-B957-C721EE5ADA50}"/>
                  </a:ext>
                </a:extLst>
              </p:cNvPr>
              <p:cNvSpPr/>
              <p:nvPr/>
            </p:nvSpPr>
            <p:spPr>
              <a:xfrm>
                <a:off x="0" y="0"/>
                <a:ext cx="3356149" cy="6858000"/>
              </a:xfrm>
              <a:prstGeom prst="rect">
                <a:avLst/>
              </a:prstGeom>
              <a:solidFill>
                <a:srgbClr val="D8F1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 avec coins arrondis en haut 12">
                <a:extLst>
                  <a:ext uri="{FF2B5EF4-FFF2-40B4-BE49-F238E27FC236}">
                    <a16:creationId xmlns:a16="http://schemas.microsoft.com/office/drawing/2014/main" id="{2E86F614-1E1E-30AD-76EA-D489477DF4E1}"/>
                  </a:ext>
                </a:extLst>
              </p:cNvPr>
              <p:cNvSpPr/>
              <p:nvPr/>
            </p:nvSpPr>
            <p:spPr>
              <a:xfrm rot="5400000">
                <a:off x="2783392" y="562709"/>
                <a:ext cx="1778560" cy="653142"/>
              </a:xfrm>
              <a:prstGeom prst="round2SameRect">
                <a:avLst/>
              </a:prstGeom>
              <a:solidFill>
                <a:srgbClr val="D8F1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lumMod val="65000"/>
                        <a:lumOff val="35000"/>
                      </a:schemeClr>
                    </a:solidFill>
                  </a:rPr>
                  <a:t>Trajet de réintégration</a:t>
                </a:r>
                <a:endParaRPr lang="fr-FR" sz="2000" dirty="0">
                  <a:solidFill>
                    <a:schemeClr val="tx1">
                      <a:lumMod val="65000"/>
                      <a:lumOff val="35000"/>
                    </a:schemeClr>
                  </a:solidFill>
                </a:endParaRPr>
              </a:p>
            </p:txBody>
          </p:sp>
        </p:grpSp>
        <p:sp>
          <p:nvSpPr>
            <p:cNvPr id="21" name="Rectangle 20">
              <a:extLst>
                <a:ext uri="{FF2B5EF4-FFF2-40B4-BE49-F238E27FC236}">
                  <a16:creationId xmlns:a16="http://schemas.microsoft.com/office/drawing/2014/main" id="{C54C0D70-B2E9-3CEB-8E69-90C53A2BA2F3}"/>
                </a:ext>
              </a:extLst>
            </p:cNvPr>
            <p:cNvSpPr/>
            <p:nvPr/>
          </p:nvSpPr>
          <p:spPr>
            <a:xfrm>
              <a:off x="-553647" y="-2"/>
              <a:ext cx="5139490" cy="6858002"/>
            </a:xfrm>
            <a:prstGeom prst="rect">
              <a:avLst/>
            </a:prstGeom>
            <a:solidFill>
              <a:srgbClr val="D8F1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8" name="Groupe 27">
            <a:extLst>
              <a:ext uri="{FF2B5EF4-FFF2-40B4-BE49-F238E27FC236}">
                <a16:creationId xmlns:a16="http://schemas.microsoft.com/office/drawing/2014/main" id="{FEEE1A15-DB7A-2135-D25E-D470DD9A933B}"/>
              </a:ext>
            </a:extLst>
          </p:cNvPr>
          <p:cNvGrpSpPr/>
          <p:nvPr/>
        </p:nvGrpSpPr>
        <p:grpSpPr>
          <a:xfrm>
            <a:off x="-105958" y="-18357"/>
            <a:ext cx="8469731" cy="7077080"/>
            <a:chOff x="-971550" y="-3"/>
            <a:chExt cx="8810886" cy="6858003"/>
          </a:xfrm>
        </p:grpSpPr>
        <p:grpSp>
          <p:nvGrpSpPr>
            <p:cNvPr id="22" name="Groupe 21">
              <a:extLst>
                <a:ext uri="{FF2B5EF4-FFF2-40B4-BE49-F238E27FC236}">
                  <a16:creationId xmlns:a16="http://schemas.microsoft.com/office/drawing/2014/main" id="{5DFD8818-9CC1-E54F-A32A-C10DAC0A51FC}"/>
                </a:ext>
              </a:extLst>
            </p:cNvPr>
            <p:cNvGrpSpPr/>
            <p:nvPr/>
          </p:nvGrpSpPr>
          <p:grpSpPr>
            <a:xfrm>
              <a:off x="5508120" y="-3"/>
              <a:ext cx="2331216" cy="6858000"/>
              <a:chOff x="0" y="0"/>
              <a:chExt cx="2331216" cy="6858000"/>
            </a:xfrm>
            <a:effectLst>
              <a:outerShdw blurRad="50800" dist="38100" dir="2700000" algn="tl" rotWithShape="0">
                <a:prstClr val="black">
                  <a:alpha val="40000"/>
                </a:prstClr>
              </a:outerShdw>
            </a:effectLst>
          </p:grpSpPr>
          <p:sp>
            <p:nvSpPr>
              <p:cNvPr id="8" name="Rectangle 7">
                <a:extLst>
                  <a:ext uri="{FF2B5EF4-FFF2-40B4-BE49-F238E27FC236}">
                    <a16:creationId xmlns:a16="http://schemas.microsoft.com/office/drawing/2014/main" id="{145BB88B-8BA2-411D-AFC1-7880379CB494}"/>
                  </a:ext>
                </a:extLst>
              </p:cNvPr>
              <p:cNvSpPr/>
              <p:nvPr/>
            </p:nvSpPr>
            <p:spPr>
              <a:xfrm>
                <a:off x="0" y="0"/>
                <a:ext cx="1738365" cy="6858000"/>
              </a:xfrm>
              <a:prstGeom prst="rect">
                <a:avLst/>
              </a:prstGeom>
              <a:solidFill>
                <a:srgbClr val="EFEE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 avec coins arrondis en haut 13">
                <a:extLst>
                  <a:ext uri="{FF2B5EF4-FFF2-40B4-BE49-F238E27FC236}">
                    <a16:creationId xmlns:a16="http://schemas.microsoft.com/office/drawing/2014/main" id="{74A7D1BA-4D7B-BFF3-EC78-C030CB04E676}"/>
                  </a:ext>
                </a:extLst>
              </p:cNvPr>
              <p:cNvSpPr/>
              <p:nvPr/>
            </p:nvSpPr>
            <p:spPr>
              <a:xfrm rot="5400000">
                <a:off x="1115365" y="562709"/>
                <a:ext cx="1778560" cy="653142"/>
              </a:xfrm>
              <a:prstGeom prst="round2SameRect">
                <a:avLst/>
              </a:prstGeom>
              <a:solidFill>
                <a:srgbClr val="EFEE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lumMod val="65000"/>
                        <a:lumOff val="35000"/>
                      </a:schemeClr>
                    </a:solidFill>
                  </a:rPr>
                  <a:t>Médecin </a:t>
                </a:r>
                <a:endParaRPr lang="fr-FR" sz="2000" dirty="0">
                  <a:solidFill>
                    <a:schemeClr val="tx1">
                      <a:lumMod val="65000"/>
                      <a:lumOff val="35000"/>
                    </a:schemeClr>
                  </a:solidFill>
                </a:endParaRPr>
              </a:p>
            </p:txBody>
          </p:sp>
        </p:grpSp>
        <p:sp>
          <p:nvSpPr>
            <p:cNvPr id="2" name="Rectangle 1">
              <a:extLst>
                <a:ext uri="{FF2B5EF4-FFF2-40B4-BE49-F238E27FC236}">
                  <a16:creationId xmlns:a16="http://schemas.microsoft.com/office/drawing/2014/main" id="{A0C41748-7302-14D5-24A1-EFFDC5FD6BA7}"/>
                </a:ext>
              </a:extLst>
            </p:cNvPr>
            <p:cNvSpPr/>
            <p:nvPr/>
          </p:nvSpPr>
          <p:spPr>
            <a:xfrm>
              <a:off x="-971550" y="-3"/>
              <a:ext cx="6662445" cy="6858003"/>
            </a:xfrm>
            <a:prstGeom prst="rect">
              <a:avLst/>
            </a:prstGeom>
            <a:solidFill>
              <a:srgbClr val="EFEE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5" name="ZoneTexte 14">
            <a:extLst>
              <a:ext uri="{FF2B5EF4-FFF2-40B4-BE49-F238E27FC236}">
                <a16:creationId xmlns:a16="http://schemas.microsoft.com/office/drawing/2014/main" id="{72F3D637-FE4F-6792-FCEB-6E555BC87B07}"/>
              </a:ext>
            </a:extLst>
          </p:cNvPr>
          <p:cNvSpPr txBox="1"/>
          <p:nvPr/>
        </p:nvSpPr>
        <p:spPr>
          <a:xfrm>
            <a:off x="122588" y="5713"/>
            <a:ext cx="6251632" cy="954107"/>
          </a:xfrm>
          <a:prstGeom prst="rect">
            <a:avLst/>
          </a:prstGeom>
          <a:noFill/>
        </p:spPr>
        <p:txBody>
          <a:bodyPr wrap="square" rtlCol="0">
            <a:spAutoFit/>
          </a:bodyPr>
          <a:lstStyle/>
          <a:p>
            <a:r>
              <a:rPr lang="fr-BE" sz="2800" dirty="0">
                <a:latin typeface="Courier New" panose="02070309020205020404" pitchFamily="49" charset="0"/>
                <a:cs typeface="Courier New" panose="02070309020205020404" pitchFamily="49" charset="0"/>
              </a:rPr>
              <a:t>Médecin-contrôle, médecin-conseil, médecin du travail? </a:t>
            </a:r>
            <a:endParaRPr lang="fr-FR" sz="2800" dirty="0">
              <a:latin typeface="Courier New" panose="02070309020205020404" pitchFamily="49" charset="0"/>
              <a:cs typeface="Courier New" panose="02070309020205020404" pitchFamily="49" charset="0"/>
            </a:endParaRPr>
          </a:p>
        </p:txBody>
      </p:sp>
      <p:grpSp>
        <p:nvGrpSpPr>
          <p:cNvPr id="68" name="Groupe 67">
            <a:extLst>
              <a:ext uri="{FF2B5EF4-FFF2-40B4-BE49-F238E27FC236}">
                <a16:creationId xmlns:a16="http://schemas.microsoft.com/office/drawing/2014/main" id="{9DBCAEED-BEB8-A469-21AF-904CC6FA2FE6}"/>
              </a:ext>
            </a:extLst>
          </p:cNvPr>
          <p:cNvGrpSpPr/>
          <p:nvPr/>
        </p:nvGrpSpPr>
        <p:grpSpPr>
          <a:xfrm>
            <a:off x="133211" y="503709"/>
            <a:ext cx="7635386" cy="6281264"/>
            <a:chOff x="-119967" y="435202"/>
            <a:chExt cx="7635386" cy="6281264"/>
          </a:xfrm>
        </p:grpSpPr>
        <p:sp>
          <p:nvSpPr>
            <p:cNvPr id="42" name="ZoneTexte 23">
              <a:extLst>
                <a:ext uri="{FF2B5EF4-FFF2-40B4-BE49-F238E27FC236}">
                  <a16:creationId xmlns:a16="http://schemas.microsoft.com/office/drawing/2014/main" id="{FA5A2949-67B0-7818-5DAF-D8355B6D711D}"/>
                </a:ext>
              </a:extLst>
            </p:cNvPr>
            <p:cNvSpPr txBox="1">
              <a:spLocks noChangeArrowheads="1"/>
            </p:cNvSpPr>
            <p:nvPr/>
          </p:nvSpPr>
          <p:spPr bwMode="auto">
            <a:xfrm>
              <a:off x="5848509" y="1614864"/>
              <a:ext cx="12781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defTabSz="457200" eaLnBrk="0" fontAlgn="base" latinLnBrk="0" hangingPunct="0">
                <a:lnSpc>
                  <a:spcPct val="100000"/>
                </a:lnSpc>
                <a:spcBef>
                  <a:spcPct val="0"/>
                </a:spcBef>
                <a:spcAft>
                  <a:spcPct val="0"/>
                </a:spcAft>
                <a:buClrTx/>
                <a:buSzTx/>
                <a:buFontTx/>
                <a:buNone/>
                <a:tabLst/>
                <a:defRPr/>
              </a:pPr>
              <a:r>
                <a:rPr kumimoji="0" lang="fr-BE" altLang="fr-FR" sz="1600" b="0" i="0" u="none" strike="noStrike" kern="0" cap="none" spc="0" normalizeH="0" baseline="0" noProof="0" dirty="0">
                  <a:ln>
                    <a:noFill/>
                  </a:ln>
                  <a:solidFill>
                    <a:prstClr val="black"/>
                  </a:solidFill>
                  <a:effectLst/>
                  <a:uLnTx/>
                  <a:uFillTx/>
                  <a:latin typeface="Courier New" panose="02070309020205020404" pitchFamily="49" charset="0"/>
                  <a:cs typeface="Courier New" panose="02070309020205020404" pitchFamily="49" charset="0"/>
                </a:rPr>
                <a:t>SEPPT</a:t>
              </a:r>
            </a:p>
          </p:txBody>
        </p:sp>
        <p:grpSp>
          <p:nvGrpSpPr>
            <p:cNvPr id="67" name="Groupe 66">
              <a:extLst>
                <a:ext uri="{FF2B5EF4-FFF2-40B4-BE49-F238E27FC236}">
                  <a16:creationId xmlns:a16="http://schemas.microsoft.com/office/drawing/2014/main" id="{3D9769F3-FB38-CC09-70B6-D44B0679D1AD}"/>
                </a:ext>
              </a:extLst>
            </p:cNvPr>
            <p:cNvGrpSpPr/>
            <p:nvPr/>
          </p:nvGrpSpPr>
          <p:grpSpPr>
            <a:xfrm>
              <a:off x="-119967" y="435202"/>
              <a:ext cx="7635386" cy="6281264"/>
              <a:chOff x="28223" y="344724"/>
              <a:chExt cx="7635386" cy="6281264"/>
            </a:xfrm>
          </p:grpSpPr>
          <p:sp>
            <p:nvSpPr>
              <p:cNvPr id="41" name="ZoneTexte 22">
                <a:extLst>
                  <a:ext uri="{FF2B5EF4-FFF2-40B4-BE49-F238E27FC236}">
                    <a16:creationId xmlns:a16="http://schemas.microsoft.com/office/drawing/2014/main" id="{E39C8AE9-843B-C149-BE4E-0239840F8161}"/>
                  </a:ext>
                </a:extLst>
              </p:cNvPr>
              <p:cNvSpPr txBox="1">
                <a:spLocks noChangeArrowheads="1"/>
              </p:cNvSpPr>
              <p:nvPr/>
            </p:nvSpPr>
            <p:spPr bwMode="auto">
              <a:xfrm>
                <a:off x="6217887" y="5827474"/>
                <a:ext cx="12055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defTabSz="457200" eaLnBrk="0" fontAlgn="base" latinLnBrk="0" hangingPunct="0">
                  <a:lnSpc>
                    <a:spcPct val="100000"/>
                  </a:lnSpc>
                  <a:spcBef>
                    <a:spcPct val="0"/>
                  </a:spcBef>
                  <a:spcAft>
                    <a:spcPct val="0"/>
                  </a:spcAft>
                  <a:buClrTx/>
                  <a:buSzTx/>
                  <a:buFontTx/>
                  <a:buNone/>
                  <a:tabLst/>
                  <a:defRPr/>
                </a:pPr>
                <a:r>
                  <a:rPr kumimoji="0" lang="fr-BE" altLang="fr-FR" sz="1600" b="0" i="0" u="none" strike="noStrike" kern="0" cap="none" spc="0" normalizeH="0" baseline="0" noProof="0" dirty="0">
                    <a:ln>
                      <a:noFill/>
                    </a:ln>
                    <a:solidFill>
                      <a:prstClr val="black"/>
                    </a:solidFill>
                    <a:effectLst/>
                    <a:uLnTx/>
                    <a:uFillTx/>
                    <a:latin typeface="Courier New" panose="02070309020205020404" pitchFamily="49" charset="0"/>
                    <a:cs typeface="Courier New" panose="02070309020205020404" pitchFamily="49" charset="0"/>
                  </a:rPr>
                  <a:t>Mutuelle</a:t>
                </a:r>
              </a:p>
            </p:txBody>
          </p:sp>
          <p:grpSp>
            <p:nvGrpSpPr>
              <p:cNvPr id="66" name="Groupe 65">
                <a:extLst>
                  <a:ext uri="{FF2B5EF4-FFF2-40B4-BE49-F238E27FC236}">
                    <a16:creationId xmlns:a16="http://schemas.microsoft.com/office/drawing/2014/main" id="{09FC5662-0669-D530-B9D1-41E76FB685C0}"/>
                  </a:ext>
                </a:extLst>
              </p:cNvPr>
              <p:cNvGrpSpPr/>
              <p:nvPr/>
            </p:nvGrpSpPr>
            <p:grpSpPr>
              <a:xfrm>
                <a:off x="28223" y="344724"/>
                <a:ext cx="7635386" cy="6281264"/>
                <a:chOff x="197244" y="435176"/>
                <a:chExt cx="7635386" cy="6281264"/>
              </a:xfrm>
            </p:grpSpPr>
            <p:sp>
              <p:nvSpPr>
                <p:cNvPr id="40" name="ZoneTexte 21">
                  <a:extLst>
                    <a:ext uri="{FF2B5EF4-FFF2-40B4-BE49-F238E27FC236}">
                      <a16:creationId xmlns:a16="http://schemas.microsoft.com/office/drawing/2014/main" id="{50C55DC1-2678-262F-E6FE-C34BE46406B6}"/>
                    </a:ext>
                  </a:extLst>
                </p:cNvPr>
                <p:cNvSpPr txBox="1">
                  <a:spLocks noChangeArrowheads="1"/>
                </p:cNvSpPr>
                <p:nvPr/>
              </p:nvSpPr>
              <p:spPr bwMode="auto">
                <a:xfrm>
                  <a:off x="5332541" y="5873565"/>
                  <a:ext cx="12781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defTabSz="457200" eaLnBrk="0" fontAlgn="base" latinLnBrk="0" hangingPunct="0">
                    <a:lnSpc>
                      <a:spcPct val="100000"/>
                    </a:lnSpc>
                    <a:spcBef>
                      <a:spcPct val="0"/>
                    </a:spcBef>
                    <a:spcAft>
                      <a:spcPct val="0"/>
                    </a:spcAft>
                    <a:buClrTx/>
                    <a:buSzTx/>
                    <a:buFontTx/>
                    <a:buNone/>
                    <a:tabLst/>
                    <a:defRPr/>
                  </a:pPr>
                  <a:r>
                    <a:rPr kumimoji="0" lang="fr-BE" altLang="fr-FR" sz="1600" b="0" i="0" u="none" strike="noStrike" kern="0" cap="none" spc="0" normalizeH="0" baseline="0" noProof="0" dirty="0">
                      <a:ln>
                        <a:noFill/>
                      </a:ln>
                      <a:solidFill>
                        <a:prstClr val="black"/>
                      </a:solidFill>
                      <a:effectLst/>
                      <a:uLnTx/>
                      <a:uFillTx/>
                      <a:latin typeface="Courier New" panose="02070309020205020404" pitchFamily="49" charset="0"/>
                      <a:cs typeface="Courier New" panose="02070309020205020404" pitchFamily="49" charset="0"/>
                    </a:rPr>
                    <a:t>Médecin conseil</a:t>
                  </a:r>
                </a:p>
              </p:txBody>
            </p:sp>
            <p:grpSp>
              <p:nvGrpSpPr>
                <p:cNvPr id="65" name="Groupe 64">
                  <a:extLst>
                    <a:ext uri="{FF2B5EF4-FFF2-40B4-BE49-F238E27FC236}">
                      <a16:creationId xmlns:a16="http://schemas.microsoft.com/office/drawing/2014/main" id="{0CF2B529-4165-62F1-6E38-63F78D749C3C}"/>
                    </a:ext>
                  </a:extLst>
                </p:cNvPr>
                <p:cNvGrpSpPr/>
                <p:nvPr/>
              </p:nvGrpSpPr>
              <p:grpSpPr>
                <a:xfrm>
                  <a:off x="197244" y="435176"/>
                  <a:ext cx="7635386" cy="6281264"/>
                  <a:chOff x="-48416" y="469883"/>
                  <a:chExt cx="7635386" cy="6281264"/>
                </a:xfrm>
              </p:grpSpPr>
              <p:pic>
                <p:nvPicPr>
                  <p:cNvPr id="29" name="Graphique 5" descr="Fronde contour">
                    <a:extLst>
                      <a:ext uri="{FF2B5EF4-FFF2-40B4-BE49-F238E27FC236}">
                        <a16:creationId xmlns:a16="http://schemas.microsoft.com/office/drawing/2014/main" id="{FA3E85A6-C93B-B0BB-2DB4-C86FE3AF01E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52262" y="2769256"/>
                    <a:ext cx="1130515" cy="110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Graphique 7" descr="Femme médecin contour">
                    <a:extLst>
                      <a:ext uri="{FF2B5EF4-FFF2-40B4-BE49-F238E27FC236}">
                        <a16:creationId xmlns:a16="http://schemas.microsoft.com/office/drawing/2014/main" id="{D8039A34-AA5D-2EAA-5F92-8241B679FBB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46431" y="1883425"/>
                    <a:ext cx="814364" cy="91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Graphique 9" descr="Homme médecin contour">
                    <a:extLst>
                      <a:ext uri="{FF2B5EF4-FFF2-40B4-BE49-F238E27FC236}">
                        <a16:creationId xmlns:a16="http://schemas.microsoft.com/office/drawing/2014/main" id="{24236DCE-40E8-FAF5-A299-951BB9747F0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9768" y="4527366"/>
                    <a:ext cx="906626" cy="102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Graphique 11" descr="Hôpital contour">
                    <a:extLst>
                      <a:ext uri="{FF2B5EF4-FFF2-40B4-BE49-F238E27FC236}">
                        <a16:creationId xmlns:a16="http://schemas.microsoft.com/office/drawing/2014/main" id="{A5DAC011-5ED4-F07B-7650-1F6DEC5681E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791177" y="469883"/>
                    <a:ext cx="1148967" cy="12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Graphique 15" descr="Bâtiment contour">
                    <a:extLst>
                      <a:ext uri="{FF2B5EF4-FFF2-40B4-BE49-F238E27FC236}">
                        <a16:creationId xmlns:a16="http://schemas.microsoft.com/office/drawing/2014/main" id="{3CC66AD7-CBCB-1461-E55B-7C13E67324E6}"/>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931861" y="4704133"/>
                    <a:ext cx="1258451" cy="122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Graphique 16" descr="Homme médecin contour">
                    <a:extLst>
                      <a:ext uri="{FF2B5EF4-FFF2-40B4-BE49-F238E27FC236}">
                        <a16:creationId xmlns:a16="http://schemas.microsoft.com/office/drawing/2014/main" id="{C739EFBB-732A-E9ED-2331-1CC152081BB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37864" y="4878318"/>
                    <a:ext cx="906626" cy="102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ZoneTexte 17">
                    <a:extLst>
                      <a:ext uri="{FF2B5EF4-FFF2-40B4-BE49-F238E27FC236}">
                        <a16:creationId xmlns:a16="http://schemas.microsoft.com/office/drawing/2014/main" id="{C03FCEAD-D10F-510C-805F-70775E372BA3}"/>
                      </a:ext>
                    </a:extLst>
                  </p:cNvPr>
                  <p:cNvSpPr txBox="1">
                    <a:spLocks noChangeArrowheads="1"/>
                  </p:cNvSpPr>
                  <p:nvPr/>
                </p:nvSpPr>
                <p:spPr bwMode="auto">
                  <a:xfrm>
                    <a:off x="3208464" y="2455188"/>
                    <a:ext cx="1355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defTabSz="457200" eaLnBrk="0" fontAlgn="base" latinLnBrk="0" hangingPunct="0">
                      <a:lnSpc>
                        <a:spcPct val="100000"/>
                      </a:lnSpc>
                      <a:spcBef>
                        <a:spcPct val="0"/>
                      </a:spcBef>
                      <a:spcAft>
                        <a:spcPct val="0"/>
                      </a:spcAft>
                      <a:buClrTx/>
                      <a:buSzTx/>
                      <a:buFontTx/>
                      <a:buNone/>
                      <a:tabLst/>
                      <a:defRPr/>
                    </a:pPr>
                    <a:r>
                      <a:rPr kumimoji="0" lang="fr-BE" altLang="fr-FR" sz="1600" b="0" i="0" u="none" strike="noStrike" kern="0" cap="none" spc="0" normalizeH="0" baseline="0" noProof="0" dirty="0">
                        <a:ln>
                          <a:noFill/>
                        </a:ln>
                        <a:solidFill>
                          <a:prstClr val="black"/>
                        </a:solidFill>
                        <a:effectLst/>
                        <a:uLnTx/>
                        <a:uFillTx/>
                        <a:latin typeface="Courier New" panose="02070309020205020404" pitchFamily="49" charset="0"/>
                        <a:cs typeface="Courier New" panose="02070309020205020404" pitchFamily="49" charset="0"/>
                      </a:rPr>
                      <a:t>Employeur</a:t>
                    </a:r>
                  </a:p>
                </p:txBody>
              </p:sp>
              <p:sp>
                <p:nvSpPr>
                  <p:cNvPr id="37" name="ZoneTexte 18">
                    <a:extLst>
                      <a:ext uri="{FF2B5EF4-FFF2-40B4-BE49-F238E27FC236}">
                        <a16:creationId xmlns:a16="http://schemas.microsoft.com/office/drawing/2014/main" id="{A01BBF8D-A86B-E262-EAFE-EB6FBA32C824}"/>
                      </a:ext>
                    </a:extLst>
                  </p:cNvPr>
                  <p:cNvSpPr txBox="1">
                    <a:spLocks noChangeArrowheads="1"/>
                  </p:cNvSpPr>
                  <p:nvPr/>
                </p:nvSpPr>
                <p:spPr bwMode="auto">
                  <a:xfrm>
                    <a:off x="2951948" y="3855671"/>
                    <a:ext cx="17730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defTabSz="457200" eaLnBrk="0" fontAlgn="base" latinLnBrk="0" hangingPunct="0">
                      <a:lnSpc>
                        <a:spcPct val="100000"/>
                      </a:lnSpc>
                      <a:spcBef>
                        <a:spcPct val="0"/>
                      </a:spcBef>
                      <a:spcAft>
                        <a:spcPct val="0"/>
                      </a:spcAft>
                      <a:buClrTx/>
                      <a:buSzTx/>
                      <a:buFontTx/>
                      <a:buNone/>
                      <a:tabLst/>
                      <a:defRPr/>
                    </a:pPr>
                    <a:r>
                      <a:rPr kumimoji="0" lang="fr-BE" altLang="fr-FR" sz="1600" b="0" i="0" u="none" strike="noStrike" kern="0" cap="none" spc="0" normalizeH="0" baseline="0" noProof="0" dirty="0">
                        <a:ln>
                          <a:noFill/>
                        </a:ln>
                        <a:solidFill>
                          <a:prstClr val="black"/>
                        </a:solidFill>
                        <a:effectLst/>
                        <a:uLnTx/>
                        <a:uFillTx/>
                        <a:latin typeface="Courier New" panose="02070309020205020404" pitchFamily="49" charset="0"/>
                        <a:cs typeface="Courier New" panose="02070309020205020404" pitchFamily="49" charset="0"/>
                      </a:rPr>
                      <a:t>Travailleur</a:t>
                    </a:r>
                  </a:p>
                </p:txBody>
              </p:sp>
              <p:sp>
                <p:nvSpPr>
                  <p:cNvPr id="38" name="ZoneTexte 19">
                    <a:extLst>
                      <a:ext uri="{FF2B5EF4-FFF2-40B4-BE49-F238E27FC236}">
                        <a16:creationId xmlns:a16="http://schemas.microsoft.com/office/drawing/2014/main" id="{FC65A633-1321-689D-C48E-8463C950EC46}"/>
                      </a:ext>
                    </a:extLst>
                  </p:cNvPr>
                  <p:cNvSpPr txBox="1">
                    <a:spLocks noChangeArrowheads="1"/>
                  </p:cNvSpPr>
                  <p:nvPr/>
                </p:nvSpPr>
                <p:spPr bwMode="auto">
                  <a:xfrm>
                    <a:off x="-48416" y="5380518"/>
                    <a:ext cx="12781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defTabSz="457200" eaLnBrk="0" fontAlgn="base" latinLnBrk="0" hangingPunct="0">
                      <a:lnSpc>
                        <a:spcPct val="100000"/>
                      </a:lnSpc>
                      <a:spcBef>
                        <a:spcPct val="0"/>
                      </a:spcBef>
                      <a:spcAft>
                        <a:spcPct val="0"/>
                      </a:spcAft>
                      <a:buClrTx/>
                      <a:buSzTx/>
                      <a:buFontTx/>
                      <a:buNone/>
                      <a:tabLst/>
                      <a:defRPr/>
                    </a:pPr>
                    <a:r>
                      <a:rPr kumimoji="0" lang="fr-BE" altLang="fr-FR" sz="1600" b="0" i="0" u="none" strike="noStrike" kern="0" cap="none" spc="0" normalizeH="0" baseline="0" noProof="0" dirty="0">
                        <a:ln>
                          <a:noFill/>
                        </a:ln>
                        <a:solidFill>
                          <a:prstClr val="black"/>
                        </a:solidFill>
                        <a:effectLst/>
                        <a:uLnTx/>
                        <a:uFillTx/>
                        <a:latin typeface="Courier New" panose="02070309020205020404" pitchFamily="49" charset="0"/>
                        <a:cs typeface="Courier New" panose="02070309020205020404" pitchFamily="49" charset="0"/>
                      </a:rPr>
                      <a:t>Médecin traitant</a:t>
                    </a:r>
                  </a:p>
                </p:txBody>
              </p:sp>
              <p:sp>
                <p:nvSpPr>
                  <p:cNvPr id="39" name="ZoneTexte 20">
                    <a:extLst>
                      <a:ext uri="{FF2B5EF4-FFF2-40B4-BE49-F238E27FC236}">
                        <a16:creationId xmlns:a16="http://schemas.microsoft.com/office/drawing/2014/main" id="{62DB9B33-AC2F-3853-62A6-B7AFCD00575C}"/>
                      </a:ext>
                    </a:extLst>
                  </p:cNvPr>
                  <p:cNvSpPr txBox="1">
                    <a:spLocks noChangeArrowheads="1"/>
                  </p:cNvSpPr>
                  <p:nvPr/>
                </p:nvSpPr>
                <p:spPr bwMode="auto">
                  <a:xfrm>
                    <a:off x="5895714" y="2615548"/>
                    <a:ext cx="127813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457200" eaLnBrk="0" fontAlgn="base" hangingPunct="0">
                      <a:spcBef>
                        <a:spcPct val="0"/>
                      </a:spcBef>
                      <a:spcAft>
                        <a:spcPct val="0"/>
                      </a:spcAft>
                    </a:pPr>
                    <a:r>
                      <a:rPr lang="fr-BE" altLang="fr-FR" sz="1600" kern="0" dirty="0">
                        <a:solidFill>
                          <a:prstClr val="black"/>
                        </a:solidFill>
                        <a:latin typeface="Courier New" panose="02070309020205020404" pitchFamily="49" charset="0"/>
                        <a:cs typeface="Courier New" panose="02070309020205020404" pitchFamily="49" charset="0"/>
                      </a:rPr>
                      <a:t>Médecin du travail</a:t>
                    </a:r>
                  </a:p>
                </p:txBody>
              </p:sp>
              <p:sp>
                <p:nvSpPr>
                  <p:cNvPr id="43" name="ZoneTexte 24">
                    <a:extLst>
                      <a:ext uri="{FF2B5EF4-FFF2-40B4-BE49-F238E27FC236}">
                        <a16:creationId xmlns:a16="http://schemas.microsoft.com/office/drawing/2014/main" id="{91333A05-0BE0-18E8-E07F-CEB2DE40E110}"/>
                      </a:ext>
                    </a:extLst>
                  </p:cNvPr>
                  <p:cNvSpPr txBox="1">
                    <a:spLocks noChangeArrowheads="1"/>
                  </p:cNvSpPr>
                  <p:nvPr/>
                </p:nvSpPr>
                <p:spPr bwMode="auto">
                  <a:xfrm>
                    <a:off x="-30051" y="2175285"/>
                    <a:ext cx="1625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defTabSz="457200" eaLnBrk="0" fontAlgn="base" latinLnBrk="0" hangingPunct="0">
                      <a:lnSpc>
                        <a:spcPct val="100000"/>
                      </a:lnSpc>
                      <a:spcBef>
                        <a:spcPct val="0"/>
                      </a:spcBef>
                      <a:spcAft>
                        <a:spcPct val="0"/>
                      </a:spcAft>
                      <a:buClrTx/>
                      <a:buSzTx/>
                      <a:buFontTx/>
                      <a:buNone/>
                      <a:tabLst/>
                      <a:defRPr/>
                    </a:pPr>
                    <a:r>
                      <a:rPr kumimoji="0" lang="fr-BE" altLang="fr-FR" sz="1600" b="0" i="0" u="none" strike="noStrike" kern="0" cap="none" spc="0" normalizeH="0" baseline="0" noProof="0" dirty="0">
                        <a:ln>
                          <a:noFill/>
                        </a:ln>
                        <a:solidFill>
                          <a:prstClr val="black"/>
                        </a:solidFill>
                        <a:effectLst/>
                        <a:uLnTx/>
                        <a:uFillTx/>
                        <a:latin typeface="Courier New" panose="02070309020205020404" pitchFamily="49" charset="0"/>
                        <a:cs typeface="Courier New" panose="02070309020205020404" pitchFamily="49" charset="0"/>
                      </a:rPr>
                      <a:t>Médecin délégué de l’employeur</a:t>
                    </a:r>
                  </a:p>
                </p:txBody>
              </p:sp>
              <p:pic>
                <p:nvPicPr>
                  <p:cNvPr id="44" name="Graphique 25" descr="Femme médecin contour">
                    <a:extLst>
                      <a:ext uri="{FF2B5EF4-FFF2-40B4-BE49-F238E27FC236}">
                        <a16:creationId xmlns:a16="http://schemas.microsoft.com/office/drawing/2014/main" id="{596943D0-F4E3-9F5F-A5C3-AA5182CA866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3177" y="1322875"/>
                    <a:ext cx="814364" cy="916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Flèche : droite 44">
                    <a:extLst>
                      <a:ext uri="{FF2B5EF4-FFF2-40B4-BE49-F238E27FC236}">
                        <a16:creationId xmlns:a16="http://schemas.microsoft.com/office/drawing/2014/main" id="{72495542-562B-242B-156E-9D367FF64E43}"/>
                      </a:ext>
                    </a:extLst>
                  </p:cNvPr>
                  <p:cNvSpPr/>
                  <p:nvPr/>
                </p:nvSpPr>
                <p:spPr>
                  <a:xfrm rot="20163126">
                    <a:off x="900802" y="4515478"/>
                    <a:ext cx="2067539" cy="341861"/>
                  </a:xfrm>
                  <a:prstGeom prst="rightArrow">
                    <a:avLst/>
                  </a:prstGeom>
                  <a:solidFill>
                    <a:srgbClr val="75A3B3"/>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457200" eaLnBrk="0" fontAlgn="base" hangingPunct="0">
                      <a:spcBef>
                        <a:spcPct val="0"/>
                      </a:spcBef>
                      <a:spcAft>
                        <a:spcPct val="0"/>
                      </a:spcAft>
                    </a:pPr>
                    <a:endParaRPr lang="fr-BE" kern="0">
                      <a:solidFill>
                        <a:prstClr val="white"/>
                      </a:solidFill>
                      <a:latin typeface="Calibri"/>
                    </a:endParaRPr>
                  </a:p>
                </p:txBody>
              </p:sp>
              <p:sp>
                <p:nvSpPr>
                  <p:cNvPr id="46" name="ZoneTexte 27">
                    <a:extLst>
                      <a:ext uri="{FF2B5EF4-FFF2-40B4-BE49-F238E27FC236}">
                        <a16:creationId xmlns:a16="http://schemas.microsoft.com/office/drawing/2014/main" id="{FD246011-8E86-1A10-EF5B-646A1B95F671}"/>
                      </a:ext>
                    </a:extLst>
                  </p:cNvPr>
                  <p:cNvSpPr txBox="1">
                    <a:spLocks noChangeArrowheads="1"/>
                  </p:cNvSpPr>
                  <p:nvPr/>
                </p:nvSpPr>
                <p:spPr bwMode="auto">
                  <a:xfrm>
                    <a:off x="1357238" y="4935265"/>
                    <a:ext cx="187968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defTabSz="457200" eaLnBrk="0" fontAlgn="base" latinLnBrk="0" hangingPunct="0">
                      <a:lnSpc>
                        <a:spcPct val="100000"/>
                      </a:lnSpc>
                      <a:spcBef>
                        <a:spcPct val="0"/>
                      </a:spcBef>
                      <a:spcAft>
                        <a:spcPct val="0"/>
                      </a:spcAft>
                      <a:buClrTx/>
                      <a:buSzTx/>
                      <a:buFontTx/>
                      <a:buNone/>
                      <a:tabLst/>
                      <a:defRPr/>
                    </a:pPr>
                    <a:r>
                      <a:rPr kumimoji="0" lang="fr-BE" altLang="fr-FR" sz="1600" b="0" i="0" u="none" strike="noStrike" kern="0" cap="none" spc="0" normalizeH="0" baseline="0" noProof="0" dirty="0">
                        <a:ln>
                          <a:noFill/>
                        </a:ln>
                        <a:solidFill>
                          <a:prstClr val="black"/>
                        </a:solidFill>
                        <a:effectLst/>
                        <a:uLnTx/>
                        <a:uFillTx/>
                        <a:latin typeface="Courier New" panose="02070309020205020404" pitchFamily="49" charset="0"/>
                        <a:cs typeface="Courier New" panose="02070309020205020404" pitchFamily="49" charset="0"/>
                      </a:rPr>
                      <a:t>Examine le travailleur en première intention et constate incapacité de travail</a:t>
                    </a:r>
                  </a:p>
                </p:txBody>
              </p:sp>
              <p:sp>
                <p:nvSpPr>
                  <p:cNvPr id="47" name="Flèche : droite 46">
                    <a:extLst>
                      <a:ext uri="{FF2B5EF4-FFF2-40B4-BE49-F238E27FC236}">
                        <a16:creationId xmlns:a16="http://schemas.microsoft.com/office/drawing/2014/main" id="{2B08AD1D-1180-5219-7CF0-C7F427B23A15}"/>
                      </a:ext>
                    </a:extLst>
                  </p:cNvPr>
                  <p:cNvSpPr/>
                  <p:nvPr/>
                </p:nvSpPr>
                <p:spPr>
                  <a:xfrm rot="10800000">
                    <a:off x="1364076" y="2514245"/>
                    <a:ext cx="1850157" cy="341861"/>
                  </a:xfrm>
                  <a:prstGeom prst="rightArrow">
                    <a:avLst/>
                  </a:prstGeom>
                  <a:solidFill>
                    <a:srgbClr val="75A3B3"/>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457200" eaLnBrk="0" fontAlgn="base" hangingPunct="0">
                      <a:spcBef>
                        <a:spcPct val="0"/>
                      </a:spcBef>
                      <a:spcAft>
                        <a:spcPct val="0"/>
                      </a:spcAft>
                    </a:pPr>
                    <a:endParaRPr lang="fr-BE" kern="0">
                      <a:solidFill>
                        <a:prstClr val="white"/>
                      </a:solidFill>
                      <a:latin typeface="Calibri"/>
                    </a:endParaRPr>
                  </a:p>
                </p:txBody>
              </p:sp>
              <p:sp>
                <p:nvSpPr>
                  <p:cNvPr id="48" name="ZoneTexte 30">
                    <a:extLst>
                      <a:ext uri="{FF2B5EF4-FFF2-40B4-BE49-F238E27FC236}">
                        <a16:creationId xmlns:a16="http://schemas.microsoft.com/office/drawing/2014/main" id="{D79712EF-7845-E827-ED47-42B5D2EA5DF4}"/>
                      </a:ext>
                    </a:extLst>
                  </p:cNvPr>
                  <p:cNvSpPr txBox="1">
                    <a:spLocks noChangeArrowheads="1"/>
                  </p:cNvSpPr>
                  <p:nvPr/>
                </p:nvSpPr>
                <p:spPr bwMode="auto">
                  <a:xfrm>
                    <a:off x="1540627" y="1522249"/>
                    <a:ext cx="190940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defTabSz="457200" eaLnBrk="0" fontAlgn="base" latinLnBrk="0" hangingPunct="0">
                      <a:lnSpc>
                        <a:spcPct val="100000"/>
                      </a:lnSpc>
                      <a:spcBef>
                        <a:spcPct val="0"/>
                      </a:spcBef>
                      <a:spcAft>
                        <a:spcPct val="0"/>
                      </a:spcAft>
                      <a:buClrTx/>
                      <a:buSzTx/>
                      <a:buFontTx/>
                      <a:buNone/>
                      <a:tabLst/>
                      <a:defRPr/>
                    </a:pPr>
                    <a:r>
                      <a:rPr kumimoji="0" lang="fr-BE" altLang="fr-FR" sz="1600" b="0" i="0" u="none" strike="noStrike" kern="0" cap="none" spc="0" normalizeH="0" baseline="0" noProof="0" dirty="0">
                        <a:ln>
                          <a:noFill/>
                        </a:ln>
                        <a:solidFill>
                          <a:prstClr val="black"/>
                        </a:solidFill>
                        <a:effectLst/>
                        <a:uLnTx/>
                        <a:uFillTx/>
                        <a:latin typeface="Courier New" panose="02070309020205020404" pitchFamily="49" charset="0"/>
                        <a:cs typeface="Courier New" panose="02070309020205020404" pitchFamily="49" charset="0"/>
                      </a:rPr>
                      <a:t>Demande contrôle de l’incapacité du </a:t>
                    </a:r>
                    <a:r>
                      <a:rPr lang="fr-BE" altLang="fr-FR" sz="1600" kern="0" dirty="0">
                        <a:solidFill>
                          <a:prstClr val="black"/>
                        </a:solidFill>
                        <a:latin typeface="Courier New" panose="02070309020205020404" pitchFamily="49" charset="0"/>
                        <a:cs typeface="Courier New" panose="02070309020205020404" pitchFamily="49" charset="0"/>
                      </a:rPr>
                      <a:t>travailleur</a:t>
                    </a:r>
                    <a:endParaRPr kumimoji="0" lang="fr-BE" altLang="fr-FR" sz="1600" b="0" i="0" u="none" strike="noStrike" kern="0" cap="none" spc="0" normalizeH="0" baseline="0" noProof="0" dirty="0">
                      <a:ln>
                        <a:noFill/>
                      </a:ln>
                      <a:solidFill>
                        <a:prstClr val="black"/>
                      </a:solidFill>
                      <a:effectLst/>
                      <a:uLnTx/>
                      <a:uFillTx/>
                      <a:latin typeface="Courier New" panose="02070309020205020404" pitchFamily="49" charset="0"/>
                      <a:cs typeface="Courier New" panose="02070309020205020404" pitchFamily="49" charset="0"/>
                    </a:endParaRPr>
                  </a:p>
                </p:txBody>
              </p:sp>
              <p:sp>
                <p:nvSpPr>
                  <p:cNvPr id="49" name="Flèche : droite 48">
                    <a:extLst>
                      <a:ext uri="{FF2B5EF4-FFF2-40B4-BE49-F238E27FC236}">
                        <a16:creationId xmlns:a16="http://schemas.microsoft.com/office/drawing/2014/main" id="{C8316D7E-625D-03C3-6B4A-068553BBAD61}"/>
                      </a:ext>
                    </a:extLst>
                  </p:cNvPr>
                  <p:cNvSpPr/>
                  <p:nvPr/>
                </p:nvSpPr>
                <p:spPr>
                  <a:xfrm rot="1379840">
                    <a:off x="754762" y="3365575"/>
                    <a:ext cx="2191406" cy="342964"/>
                  </a:xfrm>
                  <a:prstGeom prst="rightArrow">
                    <a:avLst/>
                  </a:prstGeom>
                  <a:solidFill>
                    <a:srgbClr val="75A3B3"/>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457200" eaLnBrk="0" fontAlgn="base" hangingPunct="0">
                      <a:spcBef>
                        <a:spcPct val="0"/>
                      </a:spcBef>
                      <a:spcAft>
                        <a:spcPct val="0"/>
                      </a:spcAft>
                    </a:pPr>
                    <a:endParaRPr lang="fr-BE" kern="0">
                      <a:solidFill>
                        <a:prstClr val="white"/>
                      </a:solidFill>
                      <a:latin typeface="Calibri"/>
                    </a:endParaRPr>
                  </a:p>
                </p:txBody>
              </p:sp>
              <p:sp>
                <p:nvSpPr>
                  <p:cNvPr id="50" name="ZoneTexte 32">
                    <a:extLst>
                      <a:ext uri="{FF2B5EF4-FFF2-40B4-BE49-F238E27FC236}">
                        <a16:creationId xmlns:a16="http://schemas.microsoft.com/office/drawing/2014/main" id="{F25F1F08-640B-E323-86E7-56CCBF78B76C}"/>
                      </a:ext>
                    </a:extLst>
                  </p:cNvPr>
                  <p:cNvSpPr txBox="1">
                    <a:spLocks noChangeArrowheads="1"/>
                  </p:cNvSpPr>
                  <p:nvPr/>
                </p:nvSpPr>
                <p:spPr bwMode="auto">
                  <a:xfrm>
                    <a:off x="377763" y="3417972"/>
                    <a:ext cx="14764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defTabSz="457200" eaLnBrk="0" fontAlgn="base" latinLnBrk="0" hangingPunct="0">
                      <a:lnSpc>
                        <a:spcPct val="100000"/>
                      </a:lnSpc>
                      <a:spcBef>
                        <a:spcPct val="0"/>
                      </a:spcBef>
                      <a:spcAft>
                        <a:spcPct val="0"/>
                      </a:spcAft>
                      <a:buClrTx/>
                      <a:buSzTx/>
                      <a:buFontTx/>
                      <a:buNone/>
                      <a:tabLst/>
                      <a:defRPr/>
                    </a:pPr>
                    <a:r>
                      <a:rPr kumimoji="0" lang="fr-BE" altLang="fr-FR" sz="1600" b="0" i="0" u="none" strike="noStrike" kern="0" cap="none" spc="0" normalizeH="0" baseline="0" noProof="0" dirty="0">
                        <a:ln>
                          <a:noFill/>
                        </a:ln>
                        <a:solidFill>
                          <a:prstClr val="black"/>
                        </a:solidFill>
                        <a:effectLst/>
                        <a:uLnTx/>
                        <a:uFillTx/>
                        <a:latin typeface="Courier New" panose="02070309020205020404" pitchFamily="49" charset="0"/>
                        <a:cs typeface="Courier New" panose="02070309020205020404" pitchFamily="49" charset="0"/>
                      </a:rPr>
                      <a:t>Contrôle incapacité du Tr</a:t>
                    </a:r>
                  </a:p>
                </p:txBody>
              </p:sp>
              <p:sp>
                <p:nvSpPr>
                  <p:cNvPr id="51" name="Flèche : droite 50">
                    <a:extLst>
                      <a:ext uri="{FF2B5EF4-FFF2-40B4-BE49-F238E27FC236}">
                        <a16:creationId xmlns:a16="http://schemas.microsoft.com/office/drawing/2014/main" id="{F242350B-5596-FE45-F0A2-0FEB14994F39}"/>
                      </a:ext>
                    </a:extLst>
                  </p:cNvPr>
                  <p:cNvSpPr/>
                  <p:nvPr/>
                </p:nvSpPr>
                <p:spPr>
                  <a:xfrm rot="13799781">
                    <a:off x="3566342" y="4920168"/>
                    <a:ext cx="2036096" cy="341861"/>
                  </a:xfrm>
                  <a:prstGeom prst="rightArrow">
                    <a:avLst/>
                  </a:prstGeom>
                  <a:solidFill>
                    <a:srgbClr val="75A3B3"/>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457200" eaLnBrk="0" fontAlgn="base" hangingPunct="0">
                      <a:spcBef>
                        <a:spcPct val="0"/>
                      </a:spcBef>
                      <a:spcAft>
                        <a:spcPct val="0"/>
                      </a:spcAft>
                    </a:pPr>
                    <a:endParaRPr lang="fr-BE" kern="0">
                      <a:solidFill>
                        <a:prstClr val="white"/>
                      </a:solidFill>
                      <a:latin typeface="Calibri"/>
                    </a:endParaRPr>
                  </a:p>
                </p:txBody>
              </p:sp>
              <p:sp>
                <p:nvSpPr>
                  <p:cNvPr id="52" name="ZoneTexte 34">
                    <a:extLst>
                      <a:ext uri="{FF2B5EF4-FFF2-40B4-BE49-F238E27FC236}">
                        <a16:creationId xmlns:a16="http://schemas.microsoft.com/office/drawing/2014/main" id="{3CFB4B72-2AE6-9A1C-97C0-19D1C9EF5BD5}"/>
                      </a:ext>
                    </a:extLst>
                  </p:cNvPr>
                  <p:cNvSpPr txBox="1">
                    <a:spLocks noChangeArrowheads="1"/>
                  </p:cNvSpPr>
                  <p:nvPr/>
                </p:nvSpPr>
                <p:spPr bwMode="auto">
                  <a:xfrm>
                    <a:off x="3219937" y="5262238"/>
                    <a:ext cx="184178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defTabSz="457200" eaLnBrk="0" fontAlgn="base" latinLnBrk="0" hangingPunct="0">
                      <a:lnSpc>
                        <a:spcPct val="100000"/>
                      </a:lnSpc>
                      <a:spcBef>
                        <a:spcPct val="0"/>
                      </a:spcBef>
                      <a:spcAft>
                        <a:spcPct val="0"/>
                      </a:spcAft>
                      <a:buClrTx/>
                      <a:buSzTx/>
                      <a:buFontTx/>
                      <a:buNone/>
                      <a:tabLst/>
                      <a:defRPr/>
                    </a:pPr>
                    <a:r>
                      <a:rPr kumimoji="0" lang="fr-BE" altLang="fr-FR" sz="1600" b="0" i="0" u="none" strike="noStrike" kern="0" cap="none" spc="0" normalizeH="0" baseline="0" noProof="0" dirty="0">
                        <a:ln>
                          <a:noFill/>
                        </a:ln>
                        <a:solidFill>
                          <a:prstClr val="black"/>
                        </a:solidFill>
                        <a:effectLst/>
                        <a:uLnTx/>
                        <a:uFillTx/>
                        <a:latin typeface="Courier New" panose="02070309020205020404" pitchFamily="49" charset="0"/>
                        <a:cs typeface="Courier New" panose="02070309020205020404" pitchFamily="49" charset="0"/>
                      </a:rPr>
                      <a:t>Evalue si le </a:t>
                    </a:r>
                    <a:r>
                      <a:rPr lang="fr-BE" altLang="fr-FR" sz="1600" kern="0" dirty="0">
                        <a:solidFill>
                          <a:prstClr val="black"/>
                        </a:solidFill>
                        <a:latin typeface="Courier New" panose="02070309020205020404" pitchFamily="49" charset="0"/>
                        <a:cs typeface="Courier New" panose="02070309020205020404" pitchFamily="49" charset="0"/>
                      </a:rPr>
                      <a:t>travailleur</a:t>
                    </a:r>
                    <a:r>
                      <a:rPr kumimoji="0" lang="fr-BE" altLang="fr-FR" sz="1600" b="0" i="0" u="none" strike="noStrike" kern="0" cap="none" spc="0" normalizeH="0" baseline="0" noProof="0" dirty="0">
                        <a:ln>
                          <a:noFill/>
                        </a:ln>
                        <a:solidFill>
                          <a:prstClr val="black"/>
                        </a:solidFill>
                        <a:effectLst/>
                        <a:uLnTx/>
                        <a:uFillTx/>
                        <a:latin typeface="Courier New" panose="02070309020205020404" pitchFamily="49" charset="0"/>
                        <a:cs typeface="Courier New" panose="02070309020205020404" pitchFamily="49" charset="0"/>
                      </a:rPr>
                      <a:t> a droit à une indemnité INAMI</a:t>
                    </a:r>
                  </a:p>
                </p:txBody>
              </p:sp>
              <p:sp>
                <p:nvSpPr>
                  <p:cNvPr id="53" name="Flèche : droite 52">
                    <a:extLst>
                      <a:ext uri="{FF2B5EF4-FFF2-40B4-BE49-F238E27FC236}">
                        <a16:creationId xmlns:a16="http://schemas.microsoft.com/office/drawing/2014/main" id="{786A6D8B-0CF8-1B81-7E92-A6A67BF0F6F1}"/>
                      </a:ext>
                    </a:extLst>
                  </p:cNvPr>
                  <p:cNvSpPr/>
                  <p:nvPr/>
                </p:nvSpPr>
                <p:spPr>
                  <a:xfrm rot="20134267">
                    <a:off x="4177413" y="1775709"/>
                    <a:ext cx="1746823" cy="341861"/>
                  </a:xfrm>
                  <a:prstGeom prst="rightArrow">
                    <a:avLst/>
                  </a:prstGeom>
                  <a:solidFill>
                    <a:srgbClr val="75A3B3"/>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fr-BE" sz="1800" b="0" i="0" u="none" strike="noStrike" kern="0" cap="none" spc="0" normalizeH="0" baseline="0" noProof="0">
                      <a:ln>
                        <a:noFill/>
                      </a:ln>
                      <a:solidFill>
                        <a:prstClr val="white"/>
                      </a:solidFill>
                      <a:effectLst/>
                      <a:uLnTx/>
                      <a:uFillTx/>
                      <a:latin typeface="Calibri"/>
                      <a:ea typeface="+mn-ea"/>
                      <a:cs typeface="+mn-cs"/>
                    </a:endParaRPr>
                  </a:p>
                </p:txBody>
              </p:sp>
              <p:sp>
                <p:nvSpPr>
                  <p:cNvPr id="54" name="ZoneTexte 36">
                    <a:extLst>
                      <a:ext uri="{FF2B5EF4-FFF2-40B4-BE49-F238E27FC236}">
                        <a16:creationId xmlns:a16="http://schemas.microsoft.com/office/drawing/2014/main" id="{620F9A1E-F854-3C53-C9FC-402831F9D0AC}"/>
                      </a:ext>
                    </a:extLst>
                  </p:cNvPr>
                  <p:cNvSpPr txBox="1">
                    <a:spLocks noChangeArrowheads="1"/>
                  </p:cNvSpPr>
                  <p:nvPr/>
                </p:nvSpPr>
                <p:spPr bwMode="auto">
                  <a:xfrm>
                    <a:off x="3953500" y="1383944"/>
                    <a:ext cx="16293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defTabSz="457200" eaLnBrk="0" fontAlgn="base" latinLnBrk="0" hangingPunct="0">
                      <a:lnSpc>
                        <a:spcPct val="100000"/>
                      </a:lnSpc>
                      <a:spcBef>
                        <a:spcPct val="0"/>
                      </a:spcBef>
                      <a:spcAft>
                        <a:spcPct val="0"/>
                      </a:spcAft>
                      <a:buClrTx/>
                      <a:buSzTx/>
                      <a:buFontTx/>
                      <a:buNone/>
                      <a:tabLst/>
                      <a:defRPr/>
                    </a:pPr>
                    <a:r>
                      <a:rPr kumimoji="0" lang="fr-BE" altLang="fr-FR" sz="1600" b="0" i="0" u="none" strike="noStrike" kern="0" cap="none" spc="0" normalizeH="0" baseline="0" noProof="0" dirty="0">
                        <a:ln>
                          <a:noFill/>
                        </a:ln>
                        <a:solidFill>
                          <a:prstClr val="black"/>
                        </a:solidFill>
                        <a:effectLst/>
                        <a:uLnTx/>
                        <a:uFillTx/>
                        <a:latin typeface="Courier New" panose="02070309020205020404" pitchFamily="49" charset="0"/>
                        <a:cs typeface="Courier New" panose="02070309020205020404" pitchFamily="49" charset="0"/>
                      </a:rPr>
                      <a:t>Affiliation</a:t>
                    </a:r>
                  </a:p>
                </p:txBody>
              </p:sp>
              <p:sp>
                <p:nvSpPr>
                  <p:cNvPr id="55" name="Flèche : droite 54">
                    <a:extLst>
                      <a:ext uri="{FF2B5EF4-FFF2-40B4-BE49-F238E27FC236}">
                        <a16:creationId xmlns:a16="http://schemas.microsoft.com/office/drawing/2014/main" id="{6C99BA2D-29DC-8EC4-E349-8EBF178BABF0}"/>
                      </a:ext>
                    </a:extLst>
                  </p:cNvPr>
                  <p:cNvSpPr/>
                  <p:nvPr/>
                </p:nvSpPr>
                <p:spPr>
                  <a:xfrm rot="8426110">
                    <a:off x="4061090" y="2866851"/>
                    <a:ext cx="2173052" cy="342963"/>
                  </a:xfrm>
                  <a:prstGeom prst="rightArrow">
                    <a:avLst/>
                  </a:prstGeom>
                  <a:solidFill>
                    <a:srgbClr val="75A3B3"/>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457200" eaLnBrk="0" fontAlgn="base" hangingPunct="0">
                      <a:spcBef>
                        <a:spcPct val="0"/>
                      </a:spcBef>
                      <a:spcAft>
                        <a:spcPct val="0"/>
                      </a:spcAft>
                    </a:pPr>
                    <a:endParaRPr lang="fr-BE" kern="0">
                      <a:solidFill>
                        <a:prstClr val="white"/>
                      </a:solidFill>
                      <a:latin typeface="Calibri"/>
                    </a:endParaRPr>
                  </a:p>
                </p:txBody>
              </p:sp>
              <p:sp>
                <p:nvSpPr>
                  <p:cNvPr id="56" name="ZoneTexte 38">
                    <a:extLst>
                      <a:ext uri="{FF2B5EF4-FFF2-40B4-BE49-F238E27FC236}">
                        <a16:creationId xmlns:a16="http://schemas.microsoft.com/office/drawing/2014/main" id="{A51B7E88-0F98-B94D-7C3E-6766ABA78325}"/>
                      </a:ext>
                    </a:extLst>
                  </p:cNvPr>
                  <p:cNvSpPr txBox="1">
                    <a:spLocks noChangeArrowheads="1"/>
                  </p:cNvSpPr>
                  <p:nvPr/>
                </p:nvSpPr>
                <p:spPr bwMode="auto">
                  <a:xfrm>
                    <a:off x="4635516" y="3620400"/>
                    <a:ext cx="295145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defTabSz="457200" eaLnBrk="0" fontAlgn="base" latinLnBrk="0" hangingPunct="0">
                      <a:lnSpc>
                        <a:spcPct val="100000"/>
                      </a:lnSpc>
                      <a:spcBef>
                        <a:spcPct val="0"/>
                      </a:spcBef>
                      <a:spcAft>
                        <a:spcPct val="0"/>
                      </a:spcAft>
                      <a:buClrTx/>
                      <a:buSzTx/>
                      <a:buFontTx/>
                      <a:buNone/>
                      <a:tabLst/>
                      <a:defRPr/>
                    </a:pPr>
                    <a:r>
                      <a:rPr kumimoji="0" lang="fr-BE" altLang="fr-FR" sz="1600" b="0" i="0" u="none" strike="noStrike" kern="0" cap="none" spc="0" normalizeH="0" baseline="0" noProof="0" dirty="0">
                        <a:ln>
                          <a:noFill/>
                        </a:ln>
                        <a:solidFill>
                          <a:prstClr val="black"/>
                        </a:solidFill>
                        <a:effectLst/>
                        <a:uLnTx/>
                        <a:uFillTx/>
                        <a:latin typeface="Courier New" panose="02070309020205020404" pitchFamily="49" charset="0"/>
                        <a:cs typeface="Courier New" panose="02070309020205020404" pitchFamily="49" charset="0"/>
                      </a:rPr>
                      <a:t>Organise surveillance santé dans entreprise et évalue possibilité réintégration</a:t>
                    </a:r>
                  </a:p>
                </p:txBody>
              </p:sp>
              <p:pic>
                <p:nvPicPr>
                  <p:cNvPr id="58" name="Graphique 13" descr="Profil mâle contour">
                    <a:extLst>
                      <a:ext uri="{FF2B5EF4-FFF2-40B4-BE49-F238E27FC236}">
                        <a16:creationId xmlns:a16="http://schemas.microsoft.com/office/drawing/2014/main" id="{603CBF3C-C674-7BB5-F969-70536395DF78}"/>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287032" y="1490382"/>
                    <a:ext cx="968135" cy="1088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spTree>
    <p:extLst>
      <p:ext uri="{BB962C8B-B14F-4D97-AF65-F5344CB8AC3E}">
        <p14:creationId xmlns:p14="http://schemas.microsoft.com/office/powerpoint/2010/main" val="273509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300"/>
                                  </p:iterate>
                                  <p:childTnLst>
                                    <p:set>
                                      <p:cBhvr>
                                        <p:cTn id="6"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2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714DA7-E4D0-3B4A-15C9-DE2E82061040}"/>
              </a:ext>
            </a:extLst>
          </p:cNvPr>
          <p:cNvSpPr>
            <a:spLocks noGrp="1"/>
          </p:cNvSpPr>
          <p:nvPr>
            <p:ph type="title"/>
          </p:nvPr>
        </p:nvSpPr>
        <p:spPr/>
        <p:txBody>
          <a:bodyPr/>
          <a:lstStyle/>
          <a:p>
            <a:r>
              <a:rPr lang="fr-BE" dirty="0"/>
              <a:t>Début de l’incapacité de travail</a:t>
            </a:r>
            <a:endParaRPr lang="fr-FR" dirty="0"/>
          </a:p>
        </p:txBody>
      </p:sp>
      <p:sp>
        <p:nvSpPr>
          <p:cNvPr id="3" name="Espace réservé du texte 2">
            <a:extLst>
              <a:ext uri="{FF2B5EF4-FFF2-40B4-BE49-F238E27FC236}">
                <a16:creationId xmlns:a16="http://schemas.microsoft.com/office/drawing/2014/main" id="{29DB293B-4327-1019-CF21-065873CEDEB6}"/>
              </a:ext>
            </a:extLst>
          </p:cNvPr>
          <p:cNvSpPr>
            <a:spLocks noGrp="1"/>
          </p:cNvSpPr>
          <p:nvPr>
            <p:ph type="body" idx="1"/>
          </p:nvPr>
        </p:nvSpPr>
        <p:spPr/>
        <p:txBody>
          <a:bodyPr/>
          <a:lstStyle/>
          <a:p>
            <a:r>
              <a:rPr lang="fr-BE" dirty="0">
                <a:solidFill>
                  <a:schemeClr val="tx1"/>
                </a:solidFill>
              </a:rPr>
              <a:t>Quelles obligations et quels droits pour le travailleur et pour l’employeur ? </a:t>
            </a:r>
            <a:endParaRPr lang="fr-FR" dirty="0">
              <a:solidFill>
                <a:schemeClr val="tx1"/>
              </a:solidFill>
            </a:endParaRPr>
          </a:p>
        </p:txBody>
      </p:sp>
    </p:spTree>
    <p:extLst>
      <p:ext uri="{BB962C8B-B14F-4D97-AF65-F5344CB8AC3E}">
        <p14:creationId xmlns:p14="http://schemas.microsoft.com/office/powerpoint/2010/main" val="3759018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 avec coins arrondis en haut 9">
            <a:extLst>
              <a:ext uri="{FF2B5EF4-FFF2-40B4-BE49-F238E27FC236}">
                <a16:creationId xmlns:a16="http://schemas.microsoft.com/office/drawing/2014/main" id="{F427AE17-1C35-EB97-82C3-CA716EFA48FC}"/>
              </a:ext>
            </a:extLst>
          </p:cNvPr>
          <p:cNvSpPr/>
          <p:nvPr/>
        </p:nvSpPr>
        <p:spPr>
          <a:xfrm>
            <a:off x="6296899" y="1697277"/>
            <a:ext cx="5302504" cy="663191"/>
          </a:xfrm>
          <a:prstGeom prst="round2SameRect">
            <a:avLst/>
          </a:prstGeom>
          <a:solidFill>
            <a:srgbClr val="D4E3E5"/>
          </a:solidFill>
          <a:ln>
            <a:solidFill>
              <a:srgbClr val="D4E3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B672C841-6819-6714-E929-78D8BD99B5DC}"/>
              </a:ext>
            </a:extLst>
          </p:cNvPr>
          <p:cNvSpPr txBox="1"/>
          <p:nvPr/>
        </p:nvSpPr>
        <p:spPr>
          <a:xfrm>
            <a:off x="6319537" y="752583"/>
            <a:ext cx="5163188" cy="5322539"/>
          </a:xfrm>
          <a:prstGeom prst="rect">
            <a:avLst/>
          </a:prstGeom>
        </p:spPr>
        <p:txBody>
          <a:bodyPr vert="horz" lIns="91440" tIns="45720" rIns="91440" bIns="45720" rtlCol="0" anchor="t">
            <a:normAutofit fontScale="85000" lnSpcReduction="20000"/>
          </a:bodyPr>
          <a:lstStyle/>
          <a:p>
            <a:pPr algn="ctr">
              <a:lnSpc>
                <a:spcPct val="90000"/>
              </a:lnSpc>
              <a:spcBef>
                <a:spcPct val="0"/>
              </a:spcBef>
              <a:spcAft>
                <a:spcPts val="600"/>
              </a:spcAft>
            </a:pPr>
            <a:r>
              <a:rPr lang="en-US" sz="4200" kern="1200" dirty="0">
                <a:solidFill>
                  <a:schemeClr val="tx2"/>
                </a:solidFill>
                <a:latin typeface="+mj-lt"/>
                <a:ea typeface="+mj-ea"/>
                <a:cs typeface="+mj-cs"/>
              </a:rPr>
              <a:t>OBLIGATIONS du </a:t>
            </a:r>
            <a:r>
              <a:rPr lang="en-US" sz="4200" kern="1200" dirty="0" err="1">
                <a:solidFill>
                  <a:schemeClr val="tx2"/>
                </a:solidFill>
                <a:latin typeface="+mj-lt"/>
                <a:ea typeface="+mj-ea"/>
                <a:cs typeface="+mj-cs"/>
              </a:rPr>
              <a:t>travailleur</a:t>
            </a:r>
            <a:endParaRPr lang="en-US" sz="4200" kern="1200" dirty="0">
              <a:solidFill>
                <a:schemeClr val="tx2"/>
              </a:solidFill>
              <a:latin typeface="+mj-lt"/>
              <a:ea typeface="+mj-ea"/>
              <a:cs typeface="+mj-cs"/>
            </a:endParaRPr>
          </a:p>
          <a:p>
            <a:pPr>
              <a:lnSpc>
                <a:spcPct val="90000"/>
              </a:lnSpc>
              <a:spcBef>
                <a:spcPct val="0"/>
              </a:spcBef>
              <a:spcAft>
                <a:spcPts val="600"/>
              </a:spcAft>
            </a:pPr>
            <a:endParaRPr lang="en-US" sz="2500" kern="1200" dirty="0">
              <a:solidFill>
                <a:schemeClr val="tx2"/>
              </a:solidFill>
              <a:latin typeface="+mj-lt"/>
              <a:ea typeface="+mj-ea"/>
              <a:cs typeface="+mj-cs"/>
            </a:endParaRPr>
          </a:p>
          <a:p>
            <a:pPr algn="ctr">
              <a:lnSpc>
                <a:spcPct val="90000"/>
              </a:lnSpc>
              <a:spcBef>
                <a:spcPct val="0"/>
              </a:spcBef>
              <a:spcAft>
                <a:spcPts val="600"/>
              </a:spcAft>
            </a:pPr>
            <a:r>
              <a:rPr lang="en-US" sz="2500" kern="1200" dirty="0">
                <a:solidFill>
                  <a:schemeClr val="tx2"/>
                </a:solidFill>
                <a:latin typeface="+mj-lt"/>
                <a:ea typeface="+mj-ea"/>
                <a:cs typeface="+mj-cs"/>
              </a:rPr>
              <a:t>Art. 31, </a:t>
            </a:r>
            <a:r>
              <a:rPr lang="en-US" sz="2500" kern="1200" dirty="0" err="1">
                <a:solidFill>
                  <a:schemeClr val="tx2"/>
                </a:solidFill>
                <a:latin typeface="+mj-lt"/>
                <a:ea typeface="+mj-ea"/>
                <a:cs typeface="+mj-cs"/>
              </a:rPr>
              <a:t>loi</a:t>
            </a:r>
            <a:r>
              <a:rPr lang="en-US" sz="2500" kern="1200" dirty="0">
                <a:solidFill>
                  <a:schemeClr val="tx2"/>
                </a:solidFill>
                <a:latin typeface="+mj-lt"/>
                <a:ea typeface="+mj-ea"/>
                <a:cs typeface="+mj-cs"/>
              </a:rPr>
              <a:t> du 3 </a:t>
            </a:r>
            <a:r>
              <a:rPr lang="en-US" sz="2500" kern="1200" dirty="0" err="1">
                <a:solidFill>
                  <a:schemeClr val="tx2"/>
                </a:solidFill>
                <a:latin typeface="+mj-lt"/>
                <a:ea typeface="+mj-ea"/>
                <a:cs typeface="+mj-cs"/>
              </a:rPr>
              <a:t>juillet</a:t>
            </a:r>
            <a:r>
              <a:rPr lang="en-US" sz="2500" kern="1200" dirty="0">
                <a:solidFill>
                  <a:schemeClr val="tx2"/>
                </a:solidFill>
                <a:latin typeface="+mj-lt"/>
                <a:ea typeface="+mj-ea"/>
                <a:cs typeface="+mj-cs"/>
              </a:rPr>
              <a:t> 1978 = Base </a:t>
            </a:r>
            <a:r>
              <a:rPr lang="en-US" sz="2500" kern="1200" dirty="0" err="1">
                <a:solidFill>
                  <a:schemeClr val="tx2"/>
                </a:solidFill>
                <a:latin typeface="+mj-lt"/>
                <a:ea typeface="+mj-ea"/>
                <a:cs typeface="+mj-cs"/>
              </a:rPr>
              <a:t>légale</a:t>
            </a:r>
            <a:endParaRPr lang="en-US" sz="2500" kern="1200" dirty="0">
              <a:solidFill>
                <a:schemeClr val="tx2"/>
              </a:solidFill>
              <a:latin typeface="+mj-lt"/>
              <a:ea typeface="+mj-ea"/>
              <a:cs typeface="+mj-cs"/>
            </a:endParaRPr>
          </a:p>
          <a:p>
            <a:pPr>
              <a:lnSpc>
                <a:spcPct val="90000"/>
              </a:lnSpc>
              <a:spcBef>
                <a:spcPct val="0"/>
              </a:spcBef>
              <a:spcAft>
                <a:spcPts val="600"/>
              </a:spcAft>
            </a:pPr>
            <a:endParaRPr lang="en-US" sz="2500" dirty="0">
              <a:solidFill>
                <a:schemeClr val="tx2"/>
              </a:solidFill>
              <a:latin typeface="+mj-lt"/>
              <a:ea typeface="+mj-ea"/>
              <a:cs typeface="+mj-cs"/>
            </a:endParaRPr>
          </a:p>
          <a:p>
            <a:pPr algn="ctr">
              <a:lnSpc>
                <a:spcPct val="90000"/>
              </a:lnSpc>
              <a:spcBef>
                <a:spcPct val="0"/>
              </a:spcBef>
              <a:spcAft>
                <a:spcPts val="600"/>
              </a:spcAft>
            </a:pPr>
            <a:r>
              <a:rPr lang="en-US" sz="2500" kern="1200" dirty="0">
                <a:solidFill>
                  <a:schemeClr val="tx2"/>
                </a:solidFill>
                <a:latin typeface="+mj-lt"/>
                <a:ea typeface="+mj-ea"/>
                <a:cs typeface="+mj-cs"/>
              </a:rPr>
              <a:t>Attention : </a:t>
            </a:r>
            <a:r>
              <a:rPr lang="en-US" sz="2500" kern="1200" dirty="0" err="1">
                <a:solidFill>
                  <a:schemeClr val="tx2"/>
                </a:solidFill>
                <a:latin typeface="+mj-lt"/>
                <a:ea typeface="+mj-ea"/>
                <a:cs typeface="+mj-cs"/>
              </a:rPr>
              <a:t>Règlement</a:t>
            </a:r>
            <a:r>
              <a:rPr lang="en-US" sz="2500" kern="1200" dirty="0">
                <a:solidFill>
                  <a:schemeClr val="tx2"/>
                </a:solidFill>
                <a:latin typeface="+mj-lt"/>
                <a:ea typeface="+mj-ea"/>
                <a:cs typeface="+mj-cs"/>
              </a:rPr>
              <a:t> de travail (R.T.) </a:t>
            </a:r>
            <a:r>
              <a:rPr lang="en-US" sz="2500" kern="1200" dirty="0" err="1">
                <a:solidFill>
                  <a:schemeClr val="tx2"/>
                </a:solidFill>
                <a:latin typeface="+mj-lt"/>
                <a:ea typeface="+mj-ea"/>
                <a:cs typeface="+mj-cs"/>
              </a:rPr>
              <a:t>ou</a:t>
            </a:r>
            <a:r>
              <a:rPr lang="en-US" sz="2500" kern="1200" dirty="0">
                <a:solidFill>
                  <a:schemeClr val="tx2"/>
                </a:solidFill>
                <a:latin typeface="+mj-lt"/>
                <a:ea typeface="+mj-ea"/>
                <a:cs typeface="+mj-cs"/>
              </a:rPr>
              <a:t> convention collective de travail (C.C.T.) </a:t>
            </a:r>
            <a:r>
              <a:rPr lang="en-US" sz="2500" kern="1200" dirty="0" err="1">
                <a:solidFill>
                  <a:schemeClr val="tx2"/>
                </a:solidFill>
                <a:latin typeface="+mj-lt"/>
                <a:ea typeface="+mj-ea"/>
                <a:cs typeface="+mj-cs"/>
              </a:rPr>
              <a:t>peuve</a:t>
            </a:r>
            <a:r>
              <a:rPr lang="en-US" sz="2500" dirty="0" err="1">
                <a:solidFill>
                  <a:schemeClr val="tx2"/>
                </a:solidFill>
                <a:latin typeface="+mj-lt"/>
                <a:ea typeface="+mj-ea"/>
                <a:cs typeface="+mj-cs"/>
              </a:rPr>
              <a:t>nt</a:t>
            </a:r>
            <a:r>
              <a:rPr lang="en-US" sz="2500" dirty="0">
                <a:solidFill>
                  <a:schemeClr val="tx2"/>
                </a:solidFill>
                <a:latin typeface="+mj-lt"/>
                <a:ea typeface="+mj-ea"/>
                <a:cs typeface="+mj-cs"/>
              </a:rPr>
              <a:t> </a:t>
            </a:r>
            <a:r>
              <a:rPr lang="en-US" sz="2500" b="1" dirty="0" err="1">
                <a:solidFill>
                  <a:schemeClr val="tx2"/>
                </a:solidFill>
                <a:latin typeface="+mj-lt"/>
                <a:ea typeface="+mj-ea"/>
                <a:cs typeface="+mj-cs"/>
              </a:rPr>
              <a:t>moduler</a:t>
            </a:r>
            <a:r>
              <a:rPr lang="en-US" sz="2500" dirty="0">
                <a:solidFill>
                  <a:schemeClr val="tx2"/>
                </a:solidFill>
                <a:latin typeface="+mj-lt"/>
                <a:ea typeface="+mj-ea"/>
                <a:cs typeface="+mj-cs"/>
              </a:rPr>
              <a:t> les obligations MAIS </a:t>
            </a:r>
            <a:r>
              <a:rPr lang="en-US" sz="2500" b="1" dirty="0">
                <a:solidFill>
                  <a:schemeClr val="tx2"/>
                </a:solidFill>
                <a:latin typeface="+mj-lt"/>
                <a:ea typeface="+mj-ea"/>
                <a:cs typeface="+mj-cs"/>
              </a:rPr>
              <a:t>jamais</a:t>
            </a:r>
            <a:r>
              <a:rPr lang="en-US" sz="2500" dirty="0">
                <a:solidFill>
                  <a:schemeClr val="tx2"/>
                </a:solidFill>
                <a:latin typeface="+mj-lt"/>
                <a:ea typeface="+mj-ea"/>
                <a:cs typeface="+mj-cs"/>
              </a:rPr>
              <a:t> les </a:t>
            </a:r>
            <a:r>
              <a:rPr lang="en-US" sz="2500" dirty="0" err="1">
                <a:solidFill>
                  <a:schemeClr val="tx2"/>
                </a:solidFill>
                <a:latin typeface="+mj-lt"/>
                <a:ea typeface="+mj-ea"/>
                <a:cs typeface="+mj-cs"/>
              </a:rPr>
              <a:t>aggraver</a:t>
            </a:r>
            <a:r>
              <a:rPr lang="en-US" sz="2500" dirty="0">
                <a:solidFill>
                  <a:schemeClr val="tx2"/>
                </a:solidFill>
                <a:latin typeface="+mj-lt"/>
                <a:ea typeface="+mj-ea"/>
                <a:cs typeface="+mj-cs"/>
              </a:rPr>
              <a:t>/</a:t>
            </a:r>
            <a:r>
              <a:rPr lang="en-US" sz="2500" dirty="0" err="1">
                <a:solidFill>
                  <a:schemeClr val="tx2"/>
                </a:solidFill>
                <a:latin typeface="+mj-lt"/>
                <a:ea typeface="+mj-ea"/>
                <a:cs typeface="+mj-cs"/>
              </a:rPr>
              <a:t>alourdir</a:t>
            </a:r>
            <a:r>
              <a:rPr lang="en-US" sz="2500" dirty="0">
                <a:solidFill>
                  <a:schemeClr val="tx2"/>
                </a:solidFill>
                <a:latin typeface="+mj-lt"/>
                <a:ea typeface="+mj-ea"/>
                <a:cs typeface="+mj-cs"/>
              </a:rPr>
              <a:t> </a:t>
            </a:r>
          </a:p>
          <a:p>
            <a:pPr algn="ctr">
              <a:lnSpc>
                <a:spcPct val="90000"/>
              </a:lnSpc>
              <a:spcBef>
                <a:spcPct val="0"/>
              </a:spcBef>
              <a:spcAft>
                <a:spcPts val="600"/>
              </a:spcAft>
            </a:pPr>
            <a:endParaRPr lang="en-US" sz="2500" kern="1200" dirty="0">
              <a:solidFill>
                <a:schemeClr val="tx2"/>
              </a:solidFill>
              <a:latin typeface="+mj-lt"/>
              <a:ea typeface="+mj-ea"/>
              <a:cs typeface="+mj-cs"/>
            </a:endParaRPr>
          </a:p>
          <a:p>
            <a:pPr algn="ctr">
              <a:lnSpc>
                <a:spcPct val="90000"/>
              </a:lnSpc>
              <a:spcBef>
                <a:spcPct val="0"/>
              </a:spcBef>
              <a:spcAft>
                <a:spcPts val="600"/>
              </a:spcAft>
            </a:pPr>
            <a:endParaRPr lang="en-US" sz="4200" dirty="0">
              <a:solidFill>
                <a:schemeClr val="tx2"/>
              </a:solidFill>
              <a:latin typeface="+mj-lt"/>
              <a:ea typeface="+mj-ea"/>
              <a:cs typeface="+mj-cs"/>
            </a:endParaRPr>
          </a:p>
          <a:p>
            <a:pPr algn="ctr">
              <a:lnSpc>
                <a:spcPct val="90000"/>
              </a:lnSpc>
              <a:spcBef>
                <a:spcPct val="0"/>
              </a:spcBef>
              <a:spcAft>
                <a:spcPts val="600"/>
              </a:spcAft>
            </a:pPr>
            <a:r>
              <a:rPr lang="en-US" sz="4200" dirty="0">
                <a:solidFill>
                  <a:schemeClr val="tx2"/>
                </a:solidFill>
                <a:latin typeface="+mj-lt"/>
                <a:ea typeface="+mj-ea"/>
                <a:cs typeface="+mj-cs"/>
              </a:rPr>
              <a:t>DROITS du </a:t>
            </a:r>
            <a:r>
              <a:rPr lang="en-US" sz="4200" dirty="0" err="1">
                <a:solidFill>
                  <a:schemeClr val="tx2"/>
                </a:solidFill>
                <a:latin typeface="+mj-lt"/>
                <a:ea typeface="+mj-ea"/>
                <a:cs typeface="+mj-cs"/>
              </a:rPr>
              <a:t>travailleur</a:t>
            </a:r>
            <a:endParaRPr lang="en-US" sz="4200" dirty="0">
              <a:solidFill>
                <a:schemeClr val="tx2"/>
              </a:solidFill>
              <a:latin typeface="+mj-lt"/>
              <a:ea typeface="+mj-ea"/>
              <a:cs typeface="+mj-cs"/>
            </a:endParaRPr>
          </a:p>
          <a:p>
            <a:pPr algn="ctr">
              <a:lnSpc>
                <a:spcPct val="90000"/>
              </a:lnSpc>
              <a:spcBef>
                <a:spcPct val="0"/>
              </a:spcBef>
              <a:spcAft>
                <a:spcPts val="600"/>
              </a:spcAft>
            </a:pPr>
            <a:endParaRPr lang="en-US" sz="4200" dirty="0">
              <a:solidFill>
                <a:schemeClr val="tx2"/>
              </a:solidFill>
              <a:latin typeface="+mj-lt"/>
              <a:ea typeface="+mj-ea"/>
              <a:cs typeface="+mj-cs"/>
            </a:endParaRPr>
          </a:p>
          <a:p>
            <a:pPr algn="ctr">
              <a:lnSpc>
                <a:spcPct val="90000"/>
              </a:lnSpc>
              <a:spcBef>
                <a:spcPct val="0"/>
              </a:spcBef>
              <a:spcAft>
                <a:spcPts val="600"/>
              </a:spcAft>
            </a:pPr>
            <a:r>
              <a:rPr lang="en-US" sz="2500" dirty="0">
                <a:solidFill>
                  <a:schemeClr val="tx2"/>
                </a:solidFill>
                <a:latin typeface="+mj-lt"/>
                <a:ea typeface="+mj-ea"/>
                <a:cs typeface="+mj-cs"/>
              </a:rPr>
              <a:t>Droit au </a:t>
            </a:r>
            <a:r>
              <a:rPr lang="en-US" sz="2500" dirty="0" err="1">
                <a:solidFill>
                  <a:schemeClr val="tx2"/>
                </a:solidFill>
                <a:latin typeface="+mj-lt"/>
                <a:ea typeface="+mj-ea"/>
                <a:cs typeface="+mj-cs"/>
              </a:rPr>
              <a:t>salaire</a:t>
            </a:r>
            <a:r>
              <a:rPr lang="en-US" sz="2500" dirty="0">
                <a:solidFill>
                  <a:schemeClr val="tx2"/>
                </a:solidFill>
                <a:latin typeface="+mj-lt"/>
                <a:ea typeface="+mj-ea"/>
                <a:cs typeface="+mj-cs"/>
              </a:rPr>
              <a:t> </a:t>
            </a:r>
            <a:r>
              <a:rPr lang="en-US" sz="2500" dirty="0" err="1">
                <a:solidFill>
                  <a:schemeClr val="tx2"/>
                </a:solidFill>
                <a:latin typeface="+mj-lt"/>
                <a:ea typeface="+mj-ea"/>
                <a:cs typeface="+mj-cs"/>
              </a:rPr>
              <a:t>garanti</a:t>
            </a:r>
            <a:r>
              <a:rPr lang="en-US" sz="2500" dirty="0">
                <a:solidFill>
                  <a:schemeClr val="tx2"/>
                </a:solidFill>
                <a:latin typeface="+mj-lt"/>
                <a:ea typeface="+mj-ea"/>
                <a:cs typeface="+mj-cs"/>
              </a:rPr>
              <a:t> et au respect du secret </a:t>
            </a:r>
            <a:r>
              <a:rPr lang="en-US" sz="2500" dirty="0" err="1">
                <a:solidFill>
                  <a:schemeClr val="tx2"/>
                </a:solidFill>
                <a:latin typeface="+mj-lt"/>
                <a:ea typeface="+mj-ea"/>
                <a:cs typeface="+mj-cs"/>
              </a:rPr>
              <a:t>médical</a:t>
            </a:r>
            <a:endParaRPr lang="en-US" sz="2500" dirty="0">
              <a:solidFill>
                <a:schemeClr val="tx2"/>
              </a:solidFill>
              <a:latin typeface="+mj-lt"/>
              <a:ea typeface="+mj-ea"/>
              <a:cs typeface="+mj-cs"/>
            </a:endParaRPr>
          </a:p>
          <a:p>
            <a:pPr>
              <a:lnSpc>
                <a:spcPct val="90000"/>
              </a:lnSpc>
              <a:spcBef>
                <a:spcPct val="0"/>
              </a:spcBef>
              <a:spcAft>
                <a:spcPts val="600"/>
              </a:spcAft>
            </a:pPr>
            <a:endParaRPr lang="en-US" sz="2500" kern="1200" dirty="0">
              <a:solidFill>
                <a:schemeClr val="tx2"/>
              </a:solidFill>
              <a:latin typeface="+mj-lt"/>
              <a:ea typeface="+mj-ea"/>
              <a:cs typeface="+mj-cs"/>
            </a:endParaRPr>
          </a:p>
          <a:p>
            <a:pPr>
              <a:lnSpc>
                <a:spcPct val="90000"/>
              </a:lnSpc>
              <a:spcBef>
                <a:spcPct val="0"/>
              </a:spcBef>
              <a:spcAft>
                <a:spcPts val="600"/>
              </a:spcAft>
            </a:pPr>
            <a:endParaRPr lang="en-US" sz="2500" kern="1200" dirty="0">
              <a:solidFill>
                <a:schemeClr val="tx2"/>
              </a:solidFill>
              <a:latin typeface="+mj-lt"/>
              <a:ea typeface="+mj-ea"/>
              <a:cs typeface="+mj-cs"/>
            </a:endParaRPr>
          </a:p>
        </p:txBody>
      </p:sp>
      <p:pic>
        <p:nvPicPr>
          <p:cNvPr id="4" name="Graphique 3" descr="Personne portant un masque">
            <a:extLst>
              <a:ext uri="{FF2B5EF4-FFF2-40B4-BE49-F238E27FC236}">
                <a16:creationId xmlns:a16="http://schemas.microsoft.com/office/drawing/2014/main" id="{20203B16-87ED-2120-C59F-F48933BE19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0965" y="1697277"/>
            <a:ext cx="2860770" cy="4377846"/>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30" name="Group 29">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31" name="Freeform: Shape 30">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3741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que 3" descr="Personne portant un masque">
            <a:extLst>
              <a:ext uri="{FF2B5EF4-FFF2-40B4-BE49-F238E27FC236}">
                <a16:creationId xmlns:a16="http://schemas.microsoft.com/office/drawing/2014/main" id="{20203B16-87ED-2120-C59F-F48933BE19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8088" y="738717"/>
            <a:ext cx="3326519" cy="5090583"/>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 coins arrondis 4">
            <a:extLst>
              <a:ext uri="{FF2B5EF4-FFF2-40B4-BE49-F238E27FC236}">
                <a16:creationId xmlns:a16="http://schemas.microsoft.com/office/drawing/2014/main" id="{4DD045CA-73D6-FCD9-3E42-1C25F8A88658}"/>
              </a:ext>
            </a:extLst>
          </p:cNvPr>
          <p:cNvSpPr/>
          <p:nvPr/>
        </p:nvSpPr>
        <p:spPr>
          <a:xfrm>
            <a:off x="3809745" y="152494"/>
            <a:ext cx="8027116" cy="2097361"/>
          </a:xfrm>
          <a:prstGeom prst="roundRect">
            <a:avLst/>
          </a:prstGeom>
          <a:solidFill>
            <a:schemeClr val="accent1">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gn="ctr">
              <a:buAutoNum type="arabicPeriod"/>
            </a:pPr>
            <a:r>
              <a:rPr lang="fr-BE" sz="2400" b="1" dirty="0">
                <a:solidFill>
                  <a:schemeClr val="tx1"/>
                </a:solidFill>
              </a:rPr>
              <a:t>Avertir l’employeur immédiatement</a:t>
            </a:r>
          </a:p>
          <a:p>
            <a:pPr algn="ctr"/>
            <a:r>
              <a:rPr lang="fr-BE" sz="2400" dirty="0">
                <a:solidFill>
                  <a:schemeClr val="tx1"/>
                </a:solidFill>
              </a:rPr>
              <a:t>(notion de délai raisonnable)</a:t>
            </a:r>
          </a:p>
          <a:p>
            <a:pPr algn="ctr"/>
            <a:br>
              <a:rPr lang="fr-BE" sz="2400" dirty="0">
                <a:solidFill>
                  <a:schemeClr val="tx1"/>
                </a:solidFill>
              </a:rPr>
            </a:br>
            <a:r>
              <a:rPr lang="fr-BE" sz="2400" dirty="0">
                <a:solidFill>
                  <a:schemeClr val="tx1"/>
                </a:solidFill>
              </a:rPr>
              <a:t>Comment?</a:t>
            </a:r>
            <a:br>
              <a:rPr lang="fr-BE" sz="2400" dirty="0">
                <a:solidFill>
                  <a:schemeClr val="tx1"/>
                </a:solidFill>
              </a:rPr>
            </a:br>
            <a:r>
              <a:rPr lang="fr-BE" sz="2400" dirty="0">
                <a:solidFill>
                  <a:schemeClr val="tx1"/>
                </a:solidFill>
              </a:rPr>
              <a:t>Selon RT, CCT ou par toute voie possible </a:t>
            </a:r>
            <a:endParaRPr lang="fr-FR" dirty="0">
              <a:solidFill>
                <a:schemeClr val="tx1"/>
              </a:solidFill>
            </a:endParaRPr>
          </a:p>
        </p:txBody>
      </p:sp>
    </p:spTree>
    <p:extLst>
      <p:ext uri="{BB962C8B-B14F-4D97-AF65-F5344CB8AC3E}">
        <p14:creationId xmlns:p14="http://schemas.microsoft.com/office/powerpoint/2010/main" val="191690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que 3" descr="Personne portant un masque">
            <a:extLst>
              <a:ext uri="{FF2B5EF4-FFF2-40B4-BE49-F238E27FC236}">
                <a16:creationId xmlns:a16="http://schemas.microsoft.com/office/drawing/2014/main" id="{20203B16-87ED-2120-C59F-F48933BE19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8088" y="738717"/>
            <a:ext cx="3326519" cy="5090583"/>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 coins arrondis 4">
            <a:extLst>
              <a:ext uri="{FF2B5EF4-FFF2-40B4-BE49-F238E27FC236}">
                <a16:creationId xmlns:a16="http://schemas.microsoft.com/office/drawing/2014/main" id="{4DD045CA-73D6-FCD9-3E42-1C25F8A88658}"/>
              </a:ext>
            </a:extLst>
          </p:cNvPr>
          <p:cNvSpPr/>
          <p:nvPr/>
        </p:nvSpPr>
        <p:spPr>
          <a:xfrm>
            <a:off x="3829939" y="81660"/>
            <a:ext cx="8027116" cy="1003562"/>
          </a:xfrm>
          <a:prstGeom prst="roundRect">
            <a:avLst/>
          </a:prstGeom>
          <a:solidFill>
            <a:schemeClr val="accent1">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gn="ctr">
              <a:buAutoNum type="arabicPeriod"/>
            </a:pPr>
            <a:r>
              <a:rPr lang="fr-BE" sz="2400" b="1" dirty="0">
                <a:solidFill>
                  <a:schemeClr val="tx1"/>
                </a:solidFill>
              </a:rPr>
              <a:t>Avertir l’employeur immédiatement</a:t>
            </a:r>
          </a:p>
        </p:txBody>
      </p:sp>
      <p:sp>
        <p:nvSpPr>
          <p:cNvPr id="6" name="Rectangle : coins arrondis 5">
            <a:extLst>
              <a:ext uri="{FF2B5EF4-FFF2-40B4-BE49-F238E27FC236}">
                <a16:creationId xmlns:a16="http://schemas.microsoft.com/office/drawing/2014/main" id="{CE698367-539C-77F0-8B27-D707C215FFFD}"/>
              </a:ext>
            </a:extLst>
          </p:cNvPr>
          <p:cNvSpPr/>
          <p:nvPr/>
        </p:nvSpPr>
        <p:spPr>
          <a:xfrm>
            <a:off x="3761873" y="1201175"/>
            <a:ext cx="8122861" cy="3271941"/>
          </a:xfrm>
          <a:prstGeom prst="roundRect">
            <a:avLst/>
          </a:prstGeom>
          <a:solidFill>
            <a:srgbClr val="ACCCD1">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400" b="1" dirty="0">
                <a:solidFill>
                  <a:schemeClr val="tx1"/>
                </a:solidFill>
              </a:rPr>
              <a:t>2. Communiquer un certificat médical dans les 48h </a:t>
            </a:r>
          </a:p>
          <a:p>
            <a:pPr algn="ctr"/>
            <a:r>
              <a:rPr lang="fr-BE" sz="2400" dirty="0">
                <a:solidFill>
                  <a:schemeClr val="tx1"/>
                </a:solidFill>
              </a:rPr>
              <a:t>SSI obligation par CCT, RT ou demande employeur</a:t>
            </a:r>
          </a:p>
          <a:p>
            <a:pPr algn="ctr"/>
            <a:r>
              <a:rPr lang="fr-BE" sz="2400" dirty="0">
                <a:solidFill>
                  <a:schemeClr val="tx1"/>
                </a:solidFill>
              </a:rPr>
              <a:t>Possibilité de déroger au délai par RT ou CCT</a:t>
            </a:r>
          </a:p>
          <a:p>
            <a:pPr algn="ctr"/>
            <a:endParaRPr lang="fr-BE" sz="2400" dirty="0">
              <a:solidFill>
                <a:schemeClr val="tx1"/>
              </a:solidFill>
            </a:endParaRPr>
          </a:p>
          <a:p>
            <a:pPr algn="ctr"/>
            <a:r>
              <a:rPr lang="fr-BE" sz="2400" dirty="0">
                <a:solidFill>
                  <a:schemeClr val="tx1"/>
                </a:solidFill>
              </a:rPr>
              <a:t>Exception : </a:t>
            </a:r>
          </a:p>
          <a:p>
            <a:pPr algn="ctr"/>
            <a:r>
              <a:rPr lang="fr-BE" sz="2400" dirty="0">
                <a:solidFill>
                  <a:schemeClr val="tx1"/>
                </a:solidFill>
              </a:rPr>
              <a:t>Depuis L. 30 octobre 2022, pas de CM requis pour le 1</a:t>
            </a:r>
            <a:r>
              <a:rPr lang="fr-BE" sz="2400" baseline="30000" dirty="0">
                <a:solidFill>
                  <a:schemeClr val="tx1"/>
                </a:solidFill>
              </a:rPr>
              <a:t>er</a:t>
            </a:r>
            <a:r>
              <a:rPr lang="fr-BE" sz="2400" dirty="0">
                <a:solidFill>
                  <a:schemeClr val="tx1"/>
                </a:solidFill>
              </a:rPr>
              <a:t> jour d’incapacité , trois fois par an</a:t>
            </a:r>
          </a:p>
        </p:txBody>
      </p:sp>
    </p:spTree>
    <p:extLst>
      <p:ext uri="{BB962C8B-B14F-4D97-AF65-F5344CB8AC3E}">
        <p14:creationId xmlns:p14="http://schemas.microsoft.com/office/powerpoint/2010/main" val="415658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que 3" descr="Personne portant un masque">
            <a:extLst>
              <a:ext uri="{FF2B5EF4-FFF2-40B4-BE49-F238E27FC236}">
                <a16:creationId xmlns:a16="http://schemas.microsoft.com/office/drawing/2014/main" id="{20203B16-87ED-2120-C59F-F48933BE19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8088" y="738717"/>
            <a:ext cx="3326519" cy="5090583"/>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 coins arrondis 4">
            <a:extLst>
              <a:ext uri="{FF2B5EF4-FFF2-40B4-BE49-F238E27FC236}">
                <a16:creationId xmlns:a16="http://schemas.microsoft.com/office/drawing/2014/main" id="{4DD045CA-73D6-FCD9-3E42-1C25F8A88658}"/>
              </a:ext>
            </a:extLst>
          </p:cNvPr>
          <p:cNvSpPr/>
          <p:nvPr/>
        </p:nvSpPr>
        <p:spPr>
          <a:xfrm>
            <a:off x="3829939" y="81660"/>
            <a:ext cx="8027116" cy="912690"/>
          </a:xfrm>
          <a:prstGeom prst="roundRect">
            <a:avLst/>
          </a:prstGeom>
          <a:solidFill>
            <a:schemeClr val="accent1">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gn="ctr">
              <a:buAutoNum type="arabicPeriod"/>
            </a:pPr>
            <a:r>
              <a:rPr lang="fr-BE" sz="2400" b="1" dirty="0">
                <a:solidFill>
                  <a:schemeClr val="tx1"/>
                </a:solidFill>
              </a:rPr>
              <a:t>Avertir l’employeur immédiatement</a:t>
            </a:r>
          </a:p>
        </p:txBody>
      </p:sp>
      <p:sp>
        <p:nvSpPr>
          <p:cNvPr id="6" name="Rectangle : coins arrondis 5">
            <a:extLst>
              <a:ext uri="{FF2B5EF4-FFF2-40B4-BE49-F238E27FC236}">
                <a16:creationId xmlns:a16="http://schemas.microsoft.com/office/drawing/2014/main" id="{CE698367-539C-77F0-8B27-D707C215FFFD}"/>
              </a:ext>
            </a:extLst>
          </p:cNvPr>
          <p:cNvSpPr/>
          <p:nvPr/>
        </p:nvSpPr>
        <p:spPr>
          <a:xfrm>
            <a:off x="3761873" y="1201175"/>
            <a:ext cx="8122861" cy="977845"/>
          </a:xfrm>
          <a:prstGeom prst="roundRect">
            <a:avLst/>
          </a:prstGeom>
          <a:solidFill>
            <a:srgbClr val="ACCCD1">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400" b="1" dirty="0">
                <a:solidFill>
                  <a:schemeClr val="tx1"/>
                </a:solidFill>
              </a:rPr>
              <a:t>2. Communiquer un certificat médical dans les 48h </a:t>
            </a:r>
          </a:p>
        </p:txBody>
      </p:sp>
      <p:sp>
        <p:nvSpPr>
          <p:cNvPr id="7" name="Rectangle : coins arrondis 6">
            <a:extLst>
              <a:ext uri="{FF2B5EF4-FFF2-40B4-BE49-F238E27FC236}">
                <a16:creationId xmlns:a16="http://schemas.microsoft.com/office/drawing/2014/main" id="{5898DC3B-44B3-F972-9DBB-C6522B36240E}"/>
              </a:ext>
            </a:extLst>
          </p:cNvPr>
          <p:cNvSpPr/>
          <p:nvPr/>
        </p:nvSpPr>
        <p:spPr>
          <a:xfrm>
            <a:off x="3761873" y="2355808"/>
            <a:ext cx="8095182" cy="4381368"/>
          </a:xfrm>
          <a:prstGeom prst="roundRect">
            <a:avLst/>
          </a:prstGeom>
          <a:solidFill>
            <a:srgbClr val="EAF6FC">
              <a:alpha val="8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400" b="1" dirty="0">
                <a:solidFill>
                  <a:schemeClr val="tx1"/>
                </a:solidFill>
              </a:rPr>
              <a:t>3. Se soumettre au contrôle du médecin délégué par l’employeur</a:t>
            </a:r>
          </a:p>
          <a:p>
            <a:pPr marL="342900" indent="-342900" algn="ctr">
              <a:buFont typeface="Wingdings" panose="05000000000000000000" pitchFamily="2" charset="2"/>
              <a:buChar char="à"/>
            </a:pPr>
            <a:r>
              <a:rPr lang="fr-BE" sz="2400" dirty="0">
                <a:solidFill>
                  <a:schemeClr val="tx1"/>
                </a:solidFill>
                <a:sym typeface="Wingdings" panose="05000000000000000000" pitchFamily="2" charset="2"/>
              </a:rPr>
              <a:t>Réalité incapacité et sa durée probable</a:t>
            </a:r>
          </a:p>
          <a:p>
            <a:pPr marL="342900" indent="-342900" algn="ctr">
              <a:buFont typeface="Wingdings" panose="05000000000000000000" pitchFamily="2" charset="2"/>
              <a:buChar char="à"/>
            </a:pPr>
            <a:r>
              <a:rPr lang="fr-BE" sz="2400" dirty="0">
                <a:solidFill>
                  <a:schemeClr val="tx1"/>
                </a:solidFill>
                <a:sym typeface="Wingdings" panose="05000000000000000000" pitchFamily="2" charset="2"/>
              </a:rPr>
              <a:t>Toutes autres constatations = secret médical! </a:t>
            </a:r>
          </a:p>
          <a:p>
            <a:pPr algn="ctr"/>
            <a:endParaRPr lang="fr-BE" sz="2400" dirty="0">
              <a:solidFill>
                <a:schemeClr val="tx1"/>
              </a:solidFill>
              <a:sym typeface="Wingdings" panose="05000000000000000000" pitchFamily="2" charset="2"/>
            </a:endParaRPr>
          </a:p>
          <a:p>
            <a:pPr algn="ctr"/>
            <a:r>
              <a:rPr lang="fr-BE" sz="2400" dirty="0">
                <a:solidFill>
                  <a:schemeClr val="tx1"/>
                </a:solidFill>
                <a:sym typeface="Wingdings" panose="05000000000000000000" pitchFamily="2" charset="2"/>
              </a:rPr>
              <a:t>CCT ou RT peuvent prévoir : « </a:t>
            </a:r>
            <a:r>
              <a:rPr lang="fr-FR" sz="2400" dirty="0">
                <a:solidFill>
                  <a:schemeClr val="tx1"/>
                </a:solidFill>
                <a:sym typeface="Wingdings" panose="05000000000000000000" pitchFamily="2" charset="2"/>
              </a:rPr>
              <a:t>une période de la journée de maximum 4 heures consécutives se situant entre 7 et 20 heures, durant laquelle le travailleur se tient à disposition pour une visite du médecin-contrôleur à son domicile ou à une résidence communiquée à l’employeur »</a:t>
            </a:r>
            <a:endParaRPr lang="fr-FR" sz="2400" dirty="0">
              <a:solidFill>
                <a:schemeClr val="tx1"/>
              </a:solidFill>
            </a:endParaRPr>
          </a:p>
        </p:txBody>
      </p:sp>
    </p:spTree>
    <p:extLst>
      <p:ext uri="{BB962C8B-B14F-4D97-AF65-F5344CB8AC3E}">
        <p14:creationId xmlns:p14="http://schemas.microsoft.com/office/powerpoint/2010/main" val="3751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que 3" descr="Personne portant un masque">
            <a:extLst>
              <a:ext uri="{FF2B5EF4-FFF2-40B4-BE49-F238E27FC236}">
                <a16:creationId xmlns:a16="http://schemas.microsoft.com/office/drawing/2014/main" id="{20203B16-87ED-2120-C59F-F48933BE19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8088" y="738717"/>
            <a:ext cx="3326519" cy="5090583"/>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 coins arrondis 4">
            <a:extLst>
              <a:ext uri="{FF2B5EF4-FFF2-40B4-BE49-F238E27FC236}">
                <a16:creationId xmlns:a16="http://schemas.microsoft.com/office/drawing/2014/main" id="{4DD045CA-73D6-FCD9-3E42-1C25F8A88658}"/>
              </a:ext>
            </a:extLst>
          </p:cNvPr>
          <p:cNvSpPr/>
          <p:nvPr/>
        </p:nvSpPr>
        <p:spPr>
          <a:xfrm>
            <a:off x="3829939" y="81660"/>
            <a:ext cx="8027116" cy="912690"/>
          </a:xfrm>
          <a:prstGeom prst="roundRect">
            <a:avLst/>
          </a:prstGeom>
          <a:solidFill>
            <a:schemeClr val="accent1">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gn="ctr">
              <a:buAutoNum type="arabicPeriod"/>
            </a:pPr>
            <a:r>
              <a:rPr lang="fr-BE" sz="2400" b="1" dirty="0">
                <a:solidFill>
                  <a:schemeClr val="tx1"/>
                </a:solidFill>
              </a:rPr>
              <a:t>Avertir l’employeur immédiatement</a:t>
            </a:r>
          </a:p>
        </p:txBody>
      </p:sp>
      <p:sp>
        <p:nvSpPr>
          <p:cNvPr id="6" name="Rectangle : coins arrondis 5">
            <a:extLst>
              <a:ext uri="{FF2B5EF4-FFF2-40B4-BE49-F238E27FC236}">
                <a16:creationId xmlns:a16="http://schemas.microsoft.com/office/drawing/2014/main" id="{CE698367-539C-77F0-8B27-D707C215FFFD}"/>
              </a:ext>
            </a:extLst>
          </p:cNvPr>
          <p:cNvSpPr/>
          <p:nvPr/>
        </p:nvSpPr>
        <p:spPr>
          <a:xfrm>
            <a:off x="3761873" y="1201175"/>
            <a:ext cx="8122861" cy="977845"/>
          </a:xfrm>
          <a:prstGeom prst="roundRect">
            <a:avLst/>
          </a:prstGeom>
          <a:solidFill>
            <a:srgbClr val="ACCCD1">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400" b="1" dirty="0">
                <a:solidFill>
                  <a:schemeClr val="tx1"/>
                </a:solidFill>
              </a:rPr>
              <a:t>2. Communiquer un certificat médical dans les 48h </a:t>
            </a:r>
          </a:p>
        </p:txBody>
      </p:sp>
      <p:sp>
        <p:nvSpPr>
          <p:cNvPr id="7" name="Rectangle : coins arrondis 6">
            <a:extLst>
              <a:ext uri="{FF2B5EF4-FFF2-40B4-BE49-F238E27FC236}">
                <a16:creationId xmlns:a16="http://schemas.microsoft.com/office/drawing/2014/main" id="{5898DC3B-44B3-F972-9DBB-C6522B36240E}"/>
              </a:ext>
            </a:extLst>
          </p:cNvPr>
          <p:cNvSpPr/>
          <p:nvPr/>
        </p:nvSpPr>
        <p:spPr>
          <a:xfrm>
            <a:off x="3761873" y="2355808"/>
            <a:ext cx="8095182" cy="977845"/>
          </a:xfrm>
          <a:prstGeom prst="roundRect">
            <a:avLst/>
          </a:prstGeom>
          <a:solidFill>
            <a:srgbClr val="EAF6FC">
              <a:alpha val="8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400" b="1" dirty="0">
                <a:solidFill>
                  <a:schemeClr val="tx1"/>
                </a:solidFill>
              </a:rPr>
              <a:t>3. Se soumettre au contrôle du médecin délégué par l’employeur</a:t>
            </a:r>
          </a:p>
        </p:txBody>
      </p:sp>
      <p:sp>
        <p:nvSpPr>
          <p:cNvPr id="2" name="Flèche : droite 1">
            <a:extLst>
              <a:ext uri="{FF2B5EF4-FFF2-40B4-BE49-F238E27FC236}">
                <a16:creationId xmlns:a16="http://schemas.microsoft.com/office/drawing/2014/main" id="{305B72C2-F99A-966D-8652-C4E138704EE6}"/>
              </a:ext>
            </a:extLst>
          </p:cNvPr>
          <p:cNvSpPr/>
          <p:nvPr/>
        </p:nvSpPr>
        <p:spPr>
          <a:xfrm rot="5400000">
            <a:off x="7123415" y="3501166"/>
            <a:ext cx="1440163" cy="12958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949B098C-670B-244A-C1DD-DA60DB916AC8}"/>
              </a:ext>
            </a:extLst>
          </p:cNvPr>
          <p:cNvSpPr txBox="1"/>
          <p:nvPr/>
        </p:nvSpPr>
        <p:spPr>
          <a:xfrm>
            <a:off x="5166747" y="4964511"/>
            <a:ext cx="5285433" cy="1200329"/>
          </a:xfrm>
          <a:prstGeom prst="rect">
            <a:avLst/>
          </a:prstGeom>
          <a:noFill/>
        </p:spPr>
        <p:txBody>
          <a:bodyPr wrap="square" rtlCol="0">
            <a:spAutoFit/>
          </a:bodyPr>
          <a:lstStyle/>
          <a:p>
            <a:pPr algn="ctr"/>
            <a:r>
              <a:rPr lang="fr-BE" sz="3600" dirty="0"/>
              <a:t>Non-respect = salaire garanti non payé</a:t>
            </a:r>
            <a:endParaRPr lang="fr-FR" sz="3600" dirty="0"/>
          </a:p>
        </p:txBody>
      </p:sp>
    </p:spTree>
    <p:extLst>
      <p:ext uri="{BB962C8B-B14F-4D97-AF65-F5344CB8AC3E}">
        <p14:creationId xmlns:p14="http://schemas.microsoft.com/office/powerpoint/2010/main" val="406796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ZoneTexte 7">
            <a:extLst>
              <a:ext uri="{FF2B5EF4-FFF2-40B4-BE49-F238E27FC236}">
                <a16:creationId xmlns:a16="http://schemas.microsoft.com/office/drawing/2014/main" id="{B672C841-6819-6714-E929-78D8BD99B5DC}"/>
              </a:ext>
            </a:extLst>
          </p:cNvPr>
          <p:cNvSpPr txBox="1"/>
          <p:nvPr/>
        </p:nvSpPr>
        <p:spPr>
          <a:xfrm>
            <a:off x="6319537" y="752583"/>
            <a:ext cx="5163188" cy="5322539"/>
          </a:xfrm>
          <a:prstGeom prst="rect">
            <a:avLst/>
          </a:prstGeom>
        </p:spPr>
        <p:txBody>
          <a:bodyPr vert="horz" lIns="91440" tIns="45720" rIns="91440" bIns="45720" rtlCol="0" anchor="t">
            <a:normAutofit fontScale="92500" lnSpcReduction="10000"/>
          </a:bodyPr>
          <a:lstStyle/>
          <a:p>
            <a:pPr algn="ctr">
              <a:lnSpc>
                <a:spcPct val="90000"/>
              </a:lnSpc>
              <a:spcBef>
                <a:spcPct val="0"/>
              </a:spcBef>
              <a:spcAft>
                <a:spcPts val="600"/>
              </a:spcAft>
            </a:pPr>
            <a:r>
              <a:rPr lang="en-US" sz="4200" kern="1200" dirty="0">
                <a:solidFill>
                  <a:schemeClr val="tx2"/>
                </a:solidFill>
                <a:latin typeface="+mj-lt"/>
                <a:ea typeface="+mj-ea"/>
                <a:cs typeface="+mj-cs"/>
              </a:rPr>
              <a:t>OBLIGATIONS de </a:t>
            </a:r>
            <a:r>
              <a:rPr lang="en-US" sz="4200" kern="1200" dirty="0" err="1">
                <a:solidFill>
                  <a:schemeClr val="tx2"/>
                </a:solidFill>
                <a:latin typeface="+mj-lt"/>
                <a:ea typeface="+mj-ea"/>
                <a:cs typeface="+mj-cs"/>
              </a:rPr>
              <a:t>l’employeur</a:t>
            </a:r>
            <a:endParaRPr lang="en-US" sz="4200" kern="1200" dirty="0">
              <a:solidFill>
                <a:schemeClr val="tx2"/>
              </a:solidFill>
              <a:latin typeface="+mj-lt"/>
              <a:ea typeface="+mj-ea"/>
              <a:cs typeface="+mj-cs"/>
            </a:endParaRPr>
          </a:p>
          <a:p>
            <a:pPr>
              <a:lnSpc>
                <a:spcPct val="90000"/>
              </a:lnSpc>
              <a:spcBef>
                <a:spcPct val="0"/>
              </a:spcBef>
              <a:spcAft>
                <a:spcPts val="600"/>
              </a:spcAft>
            </a:pPr>
            <a:endParaRPr lang="en-US" sz="2500" kern="1200" dirty="0">
              <a:solidFill>
                <a:schemeClr val="tx2"/>
              </a:solidFill>
              <a:latin typeface="+mj-lt"/>
              <a:ea typeface="+mj-ea"/>
              <a:cs typeface="+mj-cs"/>
            </a:endParaRPr>
          </a:p>
          <a:p>
            <a:pPr algn="ctr">
              <a:lnSpc>
                <a:spcPct val="90000"/>
              </a:lnSpc>
              <a:spcBef>
                <a:spcPct val="0"/>
              </a:spcBef>
              <a:spcAft>
                <a:spcPts val="600"/>
              </a:spcAft>
            </a:pPr>
            <a:r>
              <a:rPr lang="en-US" sz="2500" kern="1200" dirty="0" err="1">
                <a:solidFill>
                  <a:schemeClr val="tx2"/>
                </a:solidFill>
                <a:latin typeface="+mj-lt"/>
                <a:ea typeface="+mj-ea"/>
                <a:cs typeface="+mj-cs"/>
              </a:rPr>
              <a:t>Paiement</a:t>
            </a:r>
            <a:r>
              <a:rPr lang="en-US" sz="2500" kern="1200" dirty="0">
                <a:solidFill>
                  <a:schemeClr val="tx2"/>
                </a:solidFill>
                <a:latin typeface="+mj-lt"/>
                <a:ea typeface="+mj-ea"/>
                <a:cs typeface="+mj-cs"/>
              </a:rPr>
              <a:t> du </a:t>
            </a:r>
            <a:r>
              <a:rPr lang="en-US" sz="2500" kern="1200" dirty="0" err="1">
                <a:solidFill>
                  <a:schemeClr val="tx2"/>
                </a:solidFill>
                <a:latin typeface="+mj-lt"/>
                <a:ea typeface="+mj-ea"/>
                <a:cs typeface="+mj-cs"/>
              </a:rPr>
              <a:t>salaire</a:t>
            </a:r>
            <a:r>
              <a:rPr lang="en-US" sz="2500" kern="1200" dirty="0">
                <a:solidFill>
                  <a:schemeClr val="tx2"/>
                </a:solidFill>
                <a:latin typeface="+mj-lt"/>
                <a:ea typeface="+mj-ea"/>
                <a:cs typeface="+mj-cs"/>
              </a:rPr>
              <a:t> </a:t>
            </a:r>
            <a:r>
              <a:rPr lang="en-US" sz="2500" kern="1200" dirty="0" err="1">
                <a:solidFill>
                  <a:schemeClr val="tx2"/>
                </a:solidFill>
                <a:latin typeface="+mj-lt"/>
                <a:ea typeface="+mj-ea"/>
                <a:cs typeface="+mj-cs"/>
              </a:rPr>
              <a:t>garanti</a:t>
            </a:r>
            <a:endParaRPr lang="en-US" sz="2500" kern="1200" dirty="0">
              <a:solidFill>
                <a:schemeClr val="tx2"/>
              </a:solidFill>
              <a:latin typeface="+mj-lt"/>
              <a:ea typeface="+mj-ea"/>
              <a:cs typeface="+mj-cs"/>
            </a:endParaRPr>
          </a:p>
          <a:p>
            <a:pPr algn="ctr">
              <a:lnSpc>
                <a:spcPct val="90000"/>
              </a:lnSpc>
              <a:spcBef>
                <a:spcPct val="0"/>
              </a:spcBef>
              <a:spcAft>
                <a:spcPts val="600"/>
              </a:spcAft>
            </a:pPr>
            <a:r>
              <a:rPr lang="en-US" sz="2500" dirty="0">
                <a:solidFill>
                  <a:schemeClr val="tx2"/>
                </a:solidFill>
                <a:latin typeface="+mj-lt"/>
                <a:ea typeface="+mj-ea"/>
                <a:cs typeface="+mj-cs"/>
              </a:rPr>
              <a:t>Respect du secret </a:t>
            </a:r>
            <a:r>
              <a:rPr lang="en-US" sz="2500" dirty="0" err="1">
                <a:solidFill>
                  <a:schemeClr val="tx2"/>
                </a:solidFill>
                <a:latin typeface="+mj-lt"/>
                <a:ea typeface="+mj-ea"/>
                <a:cs typeface="+mj-cs"/>
              </a:rPr>
              <a:t>médical</a:t>
            </a:r>
            <a:endParaRPr lang="en-US" sz="2500" dirty="0">
              <a:solidFill>
                <a:schemeClr val="tx2"/>
              </a:solidFill>
              <a:latin typeface="+mj-lt"/>
              <a:ea typeface="+mj-ea"/>
              <a:cs typeface="+mj-cs"/>
            </a:endParaRPr>
          </a:p>
          <a:p>
            <a:pPr algn="ctr">
              <a:lnSpc>
                <a:spcPct val="90000"/>
              </a:lnSpc>
              <a:spcBef>
                <a:spcPct val="0"/>
              </a:spcBef>
              <a:spcAft>
                <a:spcPts val="600"/>
              </a:spcAft>
            </a:pPr>
            <a:endParaRPr lang="en-US" sz="2500" kern="1200" dirty="0">
              <a:solidFill>
                <a:schemeClr val="tx2"/>
              </a:solidFill>
              <a:latin typeface="+mj-lt"/>
              <a:ea typeface="+mj-ea"/>
              <a:cs typeface="+mj-cs"/>
            </a:endParaRPr>
          </a:p>
          <a:p>
            <a:pPr algn="ctr">
              <a:lnSpc>
                <a:spcPct val="90000"/>
              </a:lnSpc>
              <a:spcBef>
                <a:spcPct val="0"/>
              </a:spcBef>
              <a:spcAft>
                <a:spcPts val="600"/>
              </a:spcAft>
            </a:pPr>
            <a:endParaRPr lang="en-US" sz="4200" dirty="0">
              <a:solidFill>
                <a:schemeClr val="tx2"/>
              </a:solidFill>
              <a:latin typeface="+mj-lt"/>
              <a:ea typeface="+mj-ea"/>
              <a:cs typeface="+mj-cs"/>
            </a:endParaRPr>
          </a:p>
          <a:p>
            <a:pPr algn="ctr">
              <a:lnSpc>
                <a:spcPct val="90000"/>
              </a:lnSpc>
              <a:spcBef>
                <a:spcPct val="0"/>
              </a:spcBef>
              <a:spcAft>
                <a:spcPts val="600"/>
              </a:spcAft>
            </a:pPr>
            <a:r>
              <a:rPr lang="en-US" sz="4200" dirty="0">
                <a:solidFill>
                  <a:schemeClr val="tx2"/>
                </a:solidFill>
                <a:latin typeface="+mj-lt"/>
                <a:ea typeface="+mj-ea"/>
                <a:cs typeface="+mj-cs"/>
              </a:rPr>
              <a:t>DROITS de </a:t>
            </a:r>
            <a:r>
              <a:rPr lang="en-US" sz="4200" dirty="0" err="1">
                <a:solidFill>
                  <a:schemeClr val="tx2"/>
                </a:solidFill>
                <a:latin typeface="+mj-lt"/>
                <a:ea typeface="+mj-ea"/>
                <a:cs typeface="+mj-cs"/>
              </a:rPr>
              <a:t>l’employeur</a:t>
            </a:r>
            <a:endParaRPr lang="en-US" sz="4200" dirty="0">
              <a:solidFill>
                <a:schemeClr val="tx2"/>
              </a:solidFill>
              <a:latin typeface="+mj-lt"/>
              <a:ea typeface="+mj-ea"/>
              <a:cs typeface="+mj-cs"/>
            </a:endParaRPr>
          </a:p>
          <a:p>
            <a:pPr algn="ctr">
              <a:lnSpc>
                <a:spcPct val="90000"/>
              </a:lnSpc>
              <a:spcBef>
                <a:spcPct val="0"/>
              </a:spcBef>
              <a:spcAft>
                <a:spcPts val="600"/>
              </a:spcAft>
            </a:pPr>
            <a:endParaRPr lang="en-US" sz="4200" dirty="0">
              <a:solidFill>
                <a:schemeClr val="tx2"/>
              </a:solidFill>
              <a:latin typeface="+mj-lt"/>
              <a:ea typeface="+mj-ea"/>
              <a:cs typeface="+mj-cs"/>
            </a:endParaRPr>
          </a:p>
          <a:p>
            <a:pPr algn="ctr">
              <a:lnSpc>
                <a:spcPct val="90000"/>
              </a:lnSpc>
              <a:spcBef>
                <a:spcPct val="0"/>
              </a:spcBef>
              <a:spcAft>
                <a:spcPts val="600"/>
              </a:spcAft>
            </a:pPr>
            <a:r>
              <a:rPr lang="en-US" sz="2500" dirty="0">
                <a:solidFill>
                  <a:schemeClr val="tx2"/>
                </a:solidFill>
                <a:latin typeface="+mj-lt"/>
                <a:ea typeface="+mj-ea"/>
                <a:cs typeface="+mj-cs"/>
              </a:rPr>
              <a:t>Respect par le </a:t>
            </a:r>
            <a:r>
              <a:rPr lang="en-US" sz="2500" dirty="0" err="1">
                <a:solidFill>
                  <a:schemeClr val="tx2"/>
                </a:solidFill>
                <a:latin typeface="+mj-lt"/>
                <a:ea typeface="+mj-ea"/>
                <a:cs typeface="+mj-cs"/>
              </a:rPr>
              <a:t>travailleur</a:t>
            </a:r>
            <a:r>
              <a:rPr lang="en-US" sz="2500" dirty="0">
                <a:solidFill>
                  <a:schemeClr val="tx2"/>
                </a:solidFill>
                <a:latin typeface="+mj-lt"/>
                <a:ea typeface="+mj-ea"/>
                <a:cs typeface="+mj-cs"/>
              </a:rPr>
              <a:t> de </a:t>
            </a:r>
            <a:r>
              <a:rPr lang="en-US" sz="2500" dirty="0" err="1">
                <a:solidFill>
                  <a:schemeClr val="tx2"/>
                </a:solidFill>
                <a:latin typeface="+mj-lt"/>
                <a:ea typeface="+mj-ea"/>
                <a:cs typeface="+mj-cs"/>
              </a:rPr>
              <a:t>ses</a:t>
            </a:r>
            <a:r>
              <a:rPr lang="en-US" sz="2500" dirty="0">
                <a:solidFill>
                  <a:schemeClr val="tx2"/>
                </a:solidFill>
                <a:latin typeface="+mj-lt"/>
                <a:ea typeface="+mj-ea"/>
                <a:cs typeface="+mj-cs"/>
              </a:rPr>
              <a:t> obligations </a:t>
            </a:r>
            <a:r>
              <a:rPr lang="en-US" sz="2500" dirty="0" err="1">
                <a:solidFill>
                  <a:schemeClr val="tx2"/>
                </a:solidFill>
                <a:latin typeface="+mj-lt"/>
                <a:ea typeface="+mj-ea"/>
                <a:cs typeface="+mj-cs"/>
              </a:rPr>
              <a:t>en</a:t>
            </a:r>
            <a:r>
              <a:rPr lang="en-US" sz="2500" dirty="0">
                <a:solidFill>
                  <a:schemeClr val="tx2"/>
                </a:solidFill>
                <a:latin typeface="+mj-lt"/>
                <a:ea typeface="+mj-ea"/>
                <a:cs typeface="+mj-cs"/>
              </a:rPr>
              <a:t> </a:t>
            </a:r>
            <a:r>
              <a:rPr lang="en-US" sz="2500" dirty="0" err="1">
                <a:solidFill>
                  <a:schemeClr val="tx2"/>
                </a:solidFill>
                <a:latin typeface="+mj-lt"/>
                <a:ea typeface="+mj-ea"/>
                <a:cs typeface="+mj-cs"/>
              </a:rPr>
              <a:t>cas</a:t>
            </a:r>
            <a:r>
              <a:rPr lang="en-US" sz="2500" dirty="0">
                <a:solidFill>
                  <a:schemeClr val="tx2"/>
                </a:solidFill>
                <a:latin typeface="+mj-lt"/>
                <a:ea typeface="+mj-ea"/>
                <a:cs typeface="+mj-cs"/>
              </a:rPr>
              <a:t> </a:t>
            </a:r>
            <a:r>
              <a:rPr lang="en-US" sz="2500" dirty="0" err="1">
                <a:solidFill>
                  <a:schemeClr val="tx2"/>
                </a:solidFill>
                <a:latin typeface="+mj-lt"/>
                <a:ea typeface="+mj-ea"/>
                <a:cs typeface="+mj-cs"/>
              </a:rPr>
              <a:t>d’incapacité</a:t>
            </a:r>
            <a:r>
              <a:rPr lang="en-US" sz="2500" dirty="0">
                <a:solidFill>
                  <a:schemeClr val="tx2"/>
                </a:solidFill>
                <a:latin typeface="+mj-lt"/>
                <a:ea typeface="+mj-ea"/>
                <a:cs typeface="+mj-cs"/>
              </a:rPr>
              <a:t> de travail</a:t>
            </a:r>
          </a:p>
          <a:p>
            <a:pPr>
              <a:lnSpc>
                <a:spcPct val="90000"/>
              </a:lnSpc>
              <a:spcBef>
                <a:spcPct val="0"/>
              </a:spcBef>
              <a:spcAft>
                <a:spcPts val="600"/>
              </a:spcAft>
            </a:pPr>
            <a:endParaRPr lang="en-US" sz="2500" kern="1200" dirty="0">
              <a:solidFill>
                <a:schemeClr val="tx2"/>
              </a:solidFill>
              <a:latin typeface="+mj-lt"/>
              <a:ea typeface="+mj-ea"/>
              <a:cs typeface="+mj-cs"/>
            </a:endParaRPr>
          </a:p>
          <a:p>
            <a:pPr>
              <a:lnSpc>
                <a:spcPct val="90000"/>
              </a:lnSpc>
              <a:spcBef>
                <a:spcPct val="0"/>
              </a:spcBef>
              <a:spcAft>
                <a:spcPts val="600"/>
              </a:spcAft>
            </a:pPr>
            <a:endParaRPr lang="en-US" sz="2500" kern="1200" dirty="0">
              <a:solidFill>
                <a:schemeClr val="tx2"/>
              </a:solidFill>
              <a:latin typeface="+mj-lt"/>
              <a:ea typeface="+mj-ea"/>
              <a:cs typeface="+mj-cs"/>
            </a:endParaRPr>
          </a:p>
        </p:txBody>
      </p:sp>
      <p:grpSp>
        <p:nvGrpSpPr>
          <p:cNvPr id="30" name="Group 29">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31" name="Freeform: Shape 30">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que 2" descr="Femme portant un tailleur">
            <a:extLst>
              <a:ext uri="{FF2B5EF4-FFF2-40B4-BE49-F238E27FC236}">
                <a16:creationId xmlns:a16="http://schemas.microsoft.com/office/drawing/2014/main" id="{56803663-7950-E079-926D-19BF83D613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9275" y="849132"/>
            <a:ext cx="2602014" cy="5421818"/>
          </a:xfrm>
          <a:prstGeom prst="rect">
            <a:avLst/>
          </a:prstGeom>
        </p:spPr>
      </p:pic>
    </p:spTree>
    <p:extLst>
      <p:ext uri="{BB962C8B-B14F-4D97-AF65-F5344CB8AC3E}">
        <p14:creationId xmlns:p14="http://schemas.microsoft.com/office/powerpoint/2010/main" val="66557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 coins arrondis 4">
            <a:extLst>
              <a:ext uri="{FF2B5EF4-FFF2-40B4-BE49-F238E27FC236}">
                <a16:creationId xmlns:a16="http://schemas.microsoft.com/office/drawing/2014/main" id="{4DD045CA-73D6-FCD9-3E42-1C25F8A88658}"/>
              </a:ext>
            </a:extLst>
          </p:cNvPr>
          <p:cNvSpPr/>
          <p:nvPr/>
        </p:nvSpPr>
        <p:spPr>
          <a:xfrm>
            <a:off x="3738086" y="80530"/>
            <a:ext cx="8027116" cy="1120645"/>
          </a:xfrm>
          <a:prstGeom prst="roundRect">
            <a:avLst/>
          </a:prstGeom>
          <a:solidFill>
            <a:schemeClr val="accent1">
              <a:alpha val="54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400" b="1" dirty="0">
                <a:solidFill>
                  <a:schemeClr val="tx1"/>
                </a:solidFill>
              </a:rPr>
              <a:t>Paiement du salaire garanti </a:t>
            </a:r>
            <a:endParaRPr lang="fr-FR" dirty="0">
              <a:solidFill>
                <a:schemeClr val="tx1"/>
              </a:solidFill>
            </a:endParaRPr>
          </a:p>
        </p:txBody>
      </p:sp>
      <p:pic>
        <p:nvPicPr>
          <p:cNvPr id="2" name="Graphique 1" descr="Femme portant un tailleur">
            <a:extLst>
              <a:ext uri="{FF2B5EF4-FFF2-40B4-BE49-F238E27FC236}">
                <a16:creationId xmlns:a16="http://schemas.microsoft.com/office/drawing/2014/main" id="{0FFBE9F3-FB7B-EFA4-F76E-C144CED94A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9275" y="849132"/>
            <a:ext cx="2602014" cy="5421818"/>
          </a:xfrm>
          <a:prstGeom prst="rect">
            <a:avLst/>
          </a:prstGeom>
        </p:spPr>
      </p:pic>
      <p:cxnSp>
        <p:nvCxnSpPr>
          <p:cNvPr id="6" name="Connecteur droit avec flèche 5">
            <a:extLst>
              <a:ext uri="{FF2B5EF4-FFF2-40B4-BE49-F238E27FC236}">
                <a16:creationId xmlns:a16="http://schemas.microsoft.com/office/drawing/2014/main" id="{8E07B286-81A8-A1FC-1EE6-EFC50B14467C}"/>
              </a:ext>
            </a:extLst>
          </p:cNvPr>
          <p:cNvCxnSpPr>
            <a:cxnSpLocks/>
          </p:cNvCxnSpPr>
          <p:nvPr/>
        </p:nvCxnSpPr>
        <p:spPr>
          <a:xfrm>
            <a:off x="7286032" y="1201175"/>
            <a:ext cx="0" cy="1240574"/>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8" name="Connecteur droit avec flèche 7">
            <a:extLst>
              <a:ext uri="{FF2B5EF4-FFF2-40B4-BE49-F238E27FC236}">
                <a16:creationId xmlns:a16="http://schemas.microsoft.com/office/drawing/2014/main" id="{96EB902C-02BB-31D0-3B4B-810985FDAAD5}"/>
              </a:ext>
            </a:extLst>
          </p:cNvPr>
          <p:cNvCxnSpPr>
            <a:cxnSpLocks/>
          </p:cNvCxnSpPr>
          <p:nvPr/>
        </p:nvCxnSpPr>
        <p:spPr>
          <a:xfrm>
            <a:off x="10760262" y="1201175"/>
            <a:ext cx="0" cy="1240574"/>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0" name="Connecteur droit avec flèche 9">
            <a:extLst>
              <a:ext uri="{FF2B5EF4-FFF2-40B4-BE49-F238E27FC236}">
                <a16:creationId xmlns:a16="http://schemas.microsoft.com/office/drawing/2014/main" id="{FBB4B71B-F1AA-C614-93D5-6C92240943FC}"/>
              </a:ext>
            </a:extLst>
          </p:cNvPr>
          <p:cNvCxnSpPr>
            <a:cxnSpLocks/>
          </p:cNvCxnSpPr>
          <p:nvPr/>
        </p:nvCxnSpPr>
        <p:spPr>
          <a:xfrm>
            <a:off x="3936620" y="1201175"/>
            <a:ext cx="0" cy="1240574"/>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12" name="Rectangle : coins arrondis 11">
            <a:extLst>
              <a:ext uri="{FF2B5EF4-FFF2-40B4-BE49-F238E27FC236}">
                <a16:creationId xmlns:a16="http://schemas.microsoft.com/office/drawing/2014/main" id="{17111DA2-9343-8709-FC53-B492776B7533}"/>
              </a:ext>
            </a:extLst>
          </p:cNvPr>
          <p:cNvSpPr/>
          <p:nvPr/>
        </p:nvSpPr>
        <p:spPr>
          <a:xfrm>
            <a:off x="2358993" y="2520814"/>
            <a:ext cx="2944157" cy="3750136"/>
          </a:xfrm>
          <a:prstGeom prst="roundRect">
            <a:avLst/>
          </a:prstGeom>
          <a:solidFill>
            <a:srgbClr val="D4E3E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400" b="1" dirty="0">
                <a:solidFill>
                  <a:schemeClr val="tx1"/>
                </a:solidFill>
              </a:rPr>
              <a:t>Ouvriers</a:t>
            </a:r>
            <a:endParaRPr lang="fr-BE" b="1" dirty="0">
              <a:solidFill>
                <a:schemeClr val="tx1"/>
              </a:solidFill>
            </a:endParaRPr>
          </a:p>
          <a:p>
            <a:pPr algn="ctr"/>
            <a:r>
              <a:rPr lang="fr-BE" b="1" dirty="0">
                <a:solidFill>
                  <a:schemeClr val="tx1"/>
                </a:solidFill>
              </a:rPr>
              <a:t>Art. 52 loi du 3 juillet 1978 et CCT n°12bis</a:t>
            </a:r>
          </a:p>
          <a:p>
            <a:pPr algn="ctr"/>
            <a:endParaRPr lang="fr-BE" b="1" dirty="0">
              <a:solidFill>
                <a:schemeClr val="tx1"/>
              </a:solidFill>
            </a:endParaRPr>
          </a:p>
          <a:p>
            <a:pPr algn="ctr"/>
            <a:r>
              <a:rPr lang="fr-BE" b="1" dirty="0">
                <a:solidFill>
                  <a:schemeClr val="tx1"/>
                </a:solidFill>
              </a:rPr>
              <a:t> </a:t>
            </a:r>
            <a:r>
              <a:rPr lang="fr-BE" dirty="0">
                <a:solidFill>
                  <a:schemeClr val="tx1"/>
                </a:solidFill>
              </a:rPr>
              <a:t>Condition : 1 mois d’ancienneté</a:t>
            </a:r>
          </a:p>
          <a:p>
            <a:pPr algn="ctr"/>
            <a:endParaRPr lang="fr-BE" b="1" dirty="0">
              <a:solidFill>
                <a:schemeClr val="tx1"/>
              </a:solidFill>
            </a:endParaRPr>
          </a:p>
          <a:p>
            <a:pPr algn="ctr"/>
            <a:r>
              <a:rPr lang="fr-BE" b="1" dirty="0">
                <a:solidFill>
                  <a:schemeClr val="tx1"/>
                </a:solidFill>
              </a:rPr>
              <a:t>Principe : </a:t>
            </a:r>
            <a:br>
              <a:rPr lang="fr-BE" b="1" dirty="0">
                <a:solidFill>
                  <a:schemeClr val="tx1"/>
                </a:solidFill>
              </a:rPr>
            </a:br>
            <a:r>
              <a:rPr lang="fr-BE" dirty="0">
                <a:solidFill>
                  <a:schemeClr val="tx1"/>
                </a:solidFill>
              </a:rPr>
              <a:t>Salaire garanti dû pendant les 14 premiers jours (dégression) avec compléments</a:t>
            </a:r>
            <a:endParaRPr lang="fr-BE" b="1" dirty="0">
              <a:solidFill>
                <a:schemeClr val="tx1"/>
              </a:solidFill>
            </a:endParaRPr>
          </a:p>
          <a:p>
            <a:pPr algn="ctr"/>
            <a:endParaRPr lang="fr-FR" dirty="0">
              <a:solidFill>
                <a:schemeClr val="tx1"/>
              </a:solidFill>
            </a:endParaRPr>
          </a:p>
        </p:txBody>
      </p:sp>
      <p:sp>
        <p:nvSpPr>
          <p:cNvPr id="14" name="Rectangle : coins arrondis 13">
            <a:extLst>
              <a:ext uri="{FF2B5EF4-FFF2-40B4-BE49-F238E27FC236}">
                <a16:creationId xmlns:a16="http://schemas.microsoft.com/office/drawing/2014/main" id="{319EC581-295D-02E3-AEC0-D5B1FE39FFD0}"/>
              </a:ext>
            </a:extLst>
          </p:cNvPr>
          <p:cNvSpPr/>
          <p:nvPr/>
        </p:nvSpPr>
        <p:spPr>
          <a:xfrm>
            <a:off x="9199894" y="2520814"/>
            <a:ext cx="2944157" cy="3750136"/>
          </a:xfrm>
          <a:prstGeom prst="roundRect">
            <a:avLst/>
          </a:prstGeom>
          <a:solidFill>
            <a:srgbClr val="D4E3E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400" b="1" dirty="0">
                <a:solidFill>
                  <a:schemeClr val="tx1"/>
                </a:solidFill>
              </a:rPr>
              <a:t>Employé CDI ou CDD&gt;3 mois</a:t>
            </a:r>
            <a:endParaRPr lang="fr-BE" b="1" dirty="0">
              <a:solidFill>
                <a:schemeClr val="tx1"/>
              </a:solidFill>
            </a:endParaRPr>
          </a:p>
          <a:p>
            <a:pPr algn="ctr"/>
            <a:r>
              <a:rPr lang="fr-BE" b="1" dirty="0">
                <a:solidFill>
                  <a:schemeClr val="tx1"/>
                </a:solidFill>
              </a:rPr>
              <a:t>Art. 70 loi du 3 juillet 1978</a:t>
            </a:r>
          </a:p>
          <a:p>
            <a:pPr algn="ctr"/>
            <a:endParaRPr lang="fr-BE" b="1" dirty="0">
              <a:solidFill>
                <a:schemeClr val="tx1"/>
              </a:solidFill>
            </a:endParaRPr>
          </a:p>
          <a:p>
            <a:pPr algn="ctr"/>
            <a:r>
              <a:rPr lang="fr-BE" b="1" dirty="0">
                <a:solidFill>
                  <a:schemeClr val="tx1"/>
                </a:solidFill>
              </a:rPr>
              <a:t>Principe : </a:t>
            </a:r>
            <a:br>
              <a:rPr lang="fr-BE" b="1" dirty="0">
                <a:solidFill>
                  <a:schemeClr val="tx1"/>
                </a:solidFill>
              </a:rPr>
            </a:br>
            <a:r>
              <a:rPr lang="fr-BE" dirty="0">
                <a:solidFill>
                  <a:schemeClr val="tx1"/>
                </a:solidFill>
              </a:rPr>
              <a:t>Salaire garanti dû pendant les 30 premiers jours à 100%</a:t>
            </a:r>
            <a:endParaRPr lang="fr-BE" b="1" dirty="0">
              <a:solidFill>
                <a:schemeClr val="tx1"/>
              </a:solidFill>
            </a:endParaRPr>
          </a:p>
          <a:p>
            <a:pPr algn="ctr"/>
            <a:endParaRPr lang="fr-FR" dirty="0"/>
          </a:p>
        </p:txBody>
      </p:sp>
      <p:sp>
        <p:nvSpPr>
          <p:cNvPr id="16" name="Rectangle : coins arrondis 15">
            <a:extLst>
              <a:ext uri="{FF2B5EF4-FFF2-40B4-BE49-F238E27FC236}">
                <a16:creationId xmlns:a16="http://schemas.microsoft.com/office/drawing/2014/main" id="{F5706B75-2247-7AB6-BA5A-CCB275C2A3CD}"/>
              </a:ext>
            </a:extLst>
          </p:cNvPr>
          <p:cNvSpPr/>
          <p:nvPr/>
        </p:nvSpPr>
        <p:spPr>
          <a:xfrm>
            <a:off x="5813953" y="2520814"/>
            <a:ext cx="2944157" cy="3750136"/>
          </a:xfrm>
          <a:prstGeom prst="roundRect">
            <a:avLst/>
          </a:prstGeom>
          <a:solidFill>
            <a:srgbClr val="D4E3E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400" b="1" dirty="0">
                <a:solidFill>
                  <a:schemeClr val="tx1"/>
                </a:solidFill>
              </a:rPr>
              <a:t>Employé CDD &lt; 3 mois</a:t>
            </a:r>
            <a:endParaRPr lang="fr-BE" b="1" dirty="0">
              <a:solidFill>
                <a:schemeClr val="tx1"/>
              </a:solidFill>
            </a:endParaRPr>
          </a:p>
          <a:p>
            <a:pPr algn="ctr"/>
            <a:r>
              <a:rPr lang="fr-BE" b="1" dirty="0">
                <a:solidFill>
                  <a:schemeClr val="tx1"/>
                </a:solidFill>
              </a:rPr>
              <a:t>Art. 71 loi du 3 juillet 1978 et CCT n°13bis</a:t>
            </a:r>
          </a:p>
          <a:p>
            <a:pPr algn="ctr"/>
            <a:endParaRPr lang="fr-BE" b="1" dirty="0">
              <a:solidFill>
                <a:schemeClr val="tx1"/>
              </a:solidFill>
            </a:endParaRPr>
          </a:p>
          <a:p>
            <a:pPr algn="ctr"/>
            <a:r>
              <a:rPr lang="fr-BE" b="1" dirty="0">
                <a:solidFill>
                  <a:schemeClr val="tx1"/>
                </a:solidFill>
              </a:rPr>
              <a:t>Principe : </a:t>
            </a:r>
            <a:br>
              <a:rPr lang="fr-BE" b="1" dirty="0">
                <a:solidFill>
                  <a:schemeClr val="tx1"/>
                </a:solidFill>
              </a:rPr>
            </a:br>
            <a:r>
              <a:rPr lang="fr-BE" dirty="0">
                <a:solidFill>
                  <a:schemeClr val="tx1"/>
                </a:solidFill>
              </a:rPr>
              <a:t>Salaire garanti dû pendant les 14 premiers jours (dégression) avec compléments</a:t>
            </a:r>
            <a:endParaRPr lang="fr-BE" b="1" dirty="0">
              <a:solidFill>
                <a:schemeClr val="tx1"/>
              </a:solidFill>
            </a:endParaRPr>
          </a:p>
        </p:txBody>
      </p:sp>
    </p:spTree>
    <p:extLst>
      <p:ext uri="{BB962C8B-B14F-4D97-AF65-F5344CB8AC3E}">
        <p14:creationId xmlns:p14="http://schemas.microsoft.com/office/powerpoint/2010/main" val="189227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up)">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4"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 coins arrondis 4">
            <a:extLst>
              <a:ext uri="{FF2B5EF4-FFF2-40B4-BE49-F238E27FC236}">
                <a16:creationId xmlns:a16="http://schemas.microsoft.com/office/drawing/2014/main" id="{4DD045CA-73D6-FCD9-3E42-1C25F8A88658}"/>
              </a:ext>
            </a:extLst>
          </p:cNvPr>
          <p:cNvSpPr/>
          <p:nvPr/>
        </p:nvSpPr>
        <p:spPr>
          <a:xfrm>
            <a:off x="3738086" y="80530"/>
            <a:ext cx="8027116" cy="1120645"/>
          </a:xfrm>
          <a:prstGeom prst="roundRect">
            <a:avLst/>
          </a:prstGeom>
          <a:solidFill>
            <a:schemeClr val="accent1">
              <a:alpha val="54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800" b="1" dirty="0">
                <a:solidFill>
                  <a:schemeClr val="tx1"/>
                </a:solidFill>
              </a:rPr>
              <a:t>Respect du secret médical</a:t>
            </a:r>
            <a:endParaRPr lang="fr-FR" sz="2000" dirty="0">
              <a:solidFill>
                <a:schemeClr val="tx1"/>
              </a:solidFill>
            </a:endParaRPr>
          </a:p>
        </p:txBody>
      </p:sp>
      <p:pic>
        <p:nvPicPr>
          <p:cNvPr id="2" name="Graphique 1" descr="Femme portant un tailleur">
            <a:extLst>
              <a:ext uri="{FF2B5EF4-FFF2-40B4-BE49-F238E27FC236}">
                <a16:creationId xmlns:a16="http://schemas.microsoft.com/office/drawing/2014/main" id="{0FFBE9F3-FB7B-EFA4-F76E-C144CED94A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9275" y="849132"/>
            <a:ext cx="2602014" cy="5421818"/>
          </a:xfrm>
          <a:prstGeom prst="rect">
            <a:avLst/>
          </a:prstGeom>
        </p:spPr>
      </p:pic>
      <p:sp>
        <p:nvSpPr>
          <p:cNvPr id="4" name="Flèche : bas 3">
            <a:extLst>
              <a:ext uri="{FF2B5EF4-FFF2-40B4-BE49-F238E27FC236}">
                <a16:creationId xmlns:a16="http://schemas.microsoft.com/office/drawing/2014/main" id="{0FF9D10E-4872-B116-3409-4C8D3F351572}"/>
              </a:ext>
            </a:extLst>
          </p:cNvPr>
          <p:cNvSpPr/>
          <p:nvPr/>
        </p:nvSpPr>
        <p:spPr>
          <a:xfrm>
            <a:off x="7020704" y="1346479"/>
            <a:ext cx="1166752" cy="148083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ECC6E6A9-655C-55A9-2705-4992CB5F514A}"/>
              </a:ext>
            </a:extLst>
          </p:cNvPr>
          <p:cNvSpPr/>
          <p:nvPr/>
        </p:nvSpPr>
        <p:spPr>
          <a:xfrm>
            <a:off x="4020564" y="2972621"/>
            <a:ext cx="7174523" cy="2950543"/>
          </a:xfrm>
          <a:prstGeom prst="roundRect">
            <a:avLst/>
          </a:prstGeom>
          <a:solidFill>
            <a:srgbClr val="B8CFD9"/>
          </a:solidFill>
          <a:ln>
            <a:solidFill>
              <a:srgbClr val="B8CFD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400" dirty="0"/>
              <a:t>Aucun droit de l’employeur (ou des collègues) à connaitre les raisons de l’incapacité de travail</a:t>
            </a:r>
          </a:p>
          <a:p>
            <a:pPr algn="ctr"/>
            <a:endParaRPr lang="fr-BE" sz="2400" dirty="0"/>
          </a:p>
          <a:p>
            <a:pPr marL="342900" indent="-342900" algn="ctr">
              <a:buFont typeface="Wingdings" panose="05000000000000000000" pitchFamily="2" charset="2"/>
              <a:buChar char="à"/>
            </a:pPr>
            <a:r>
              <a:rPr lang="fr-BE" sz="2400" dirty="0">
                <a:sym typeface="Wingdings" panose="05000000000000000000" pitchFamily="2" charset="2"/>
              </a:rPr>
              <a:t>Ne pas poser de questions</a:t>
            </a:r>
          </a:p>
          <a:p>
            <a:pPr marL="342900" indent="-342900" algn="ctr">
              <a:buFont typeface="Wingdings" panose="05000000000000000000" pitchFamily="2" charset="2"/>
              <a:buChar char="à"/>
            </a:pPr>
            <a:r>
              <a:rPr lang="fr-BE" sz="2400" dirty="0">
                <a:sym typeface="Wingdings" panose="05000000000000000000" pitchFamily="2" charset="2"/>
              </a:rPr>
              <a:t>Ne pas aller voir dans le dossier médical</a:t>
            </a:r>
          </a:p>
          <a:p>
            <a:pPr marL="342900" indent="-342900" algn="ctr">
              <a:buFont typeface="Wingdings" panose="05000000000000000000" pitchFamily="2" charset="2"/>
              <a:buChar char="à"/>
            </a:pPr>
            <a:endParaRPr lang="fr-BE" sz="2400" dirty="0">
              <a:sym typeface="Wingdings" panose="05000000000000000000" pitchFamily="2" charset="2"/>
            </a:endParaRPr>
          </a:p>
          <a:p>
            <a:pPr algn="ctr"/>
            <a:r>
              <a:rPr lang="fr-BE" sz="2400" dirty="0">
                <a:sym typeface="Wingdings" panose="05000000000000000000" pitchFamily="2" charset="2"/>
              </a:rPr>
              <a:t>Mais le travailleur peut divulguer spontanément les raisons de son absence</a:t>
            </a:r>
            <a:endParaRPr lang="fr-BE" sz="2400" dirty="0"/>
          </a:p>
        </p:txBody>
      </p:sp>
    </p:spTree>
    <p:extLst>
      <p:ext uri="{BB962C8B-B14F-4D97-AF65-F5344CB8AC3E}">
        <p14:creationId xmlns:p14="http://schemas.microsoft.com/office/powerpoint/2010/main" val="383984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CBF0B8-9411-DC01-BA21-93AD66715BDB}"/>
              </a:ext>
            </a:extLst>
          </p:cNvPr>
          <p:cNvSpPr>
            <a:spLocks noGrp="1"/>
          </p:cNvSpPr>
          <p:nvPr>
            <p:ph type="title"/>
          </p:nvPr>
        </p:nvSpPr>
        <p:spPr/>
        <p:txBody>
          <a:bodyPr/>
          <a:lstStyle/>
          <a:p>
            <a:r>
              <a:rPr lang="fr-BE" dirty="0"/>
              <a:t>Ordre du jour</a:t>
            </a:r>
            <a:endParaRPr lang="fr-FR" dirty="0"/>
          </a:p>
        </p:txBody>
      </p:sp>
      <p:sp>
        <p:nvSpPr>
          <p:cNvPr id="3" name="Espace réservé du contenu 2">
            <a:extLst>
              <a:ext uri="{FF2B5EF4-FFF2-40B4-BE49-F238E27FC236}">
                <a16:creationId xmlns:a16="http://schemas.microsoft.com/office/drawing/2014/main" id="{802648FE-F32A-2005-127F-2B07D1C43947}"/>
              </a:ext>
            </a:extLst>
          </p:cNvPr>
          <p:cNvSpPr>
            <a:spLocks noGrp="1"/>
          </p:cNvSpPr>
          <p:nvPr>
            <p:ph idx="1"/>
          </p:nvPr>
        </p:nvSpPr>
        <p:spPr/>
        <p:txBody>
          <a:bodyPr/>
          <a:lstStyle/>
          <a:p>
            <a:r>
              <a:rPr lang="fr-BE" dirty="0"/>
              <a:t>Notions</a:t>
            </a:r>
          </a:p>
          <a:p>
            <a:r>
              <a:rPr lang="fr-BE" dirty="0"/>
              <a:t>Début de l’incapacité de travail</a:t>
            </a:r>
          </a:p>
          <a:p>
            <a:r>
              <a:rPr lang="fr-BE" dirty="0"/>
              <a:t>En cours d’incapacité de travail</a:t>
            </a:r>
          </a:p>
          <a:p>
            <a:r>
              <a:rPr lang="fr-BE" dirty="0"/>
              <a:t>Au terme de l’incapacité de travail</a:t>
            </a:r>
          </a:p>
          <a:p>
            <a:r>
              <a:rPr lang="fr-BE" dirty="0"/>
              <a:t>Mettre fin au contrat de travail pour des raisons médicales</a:t>
            </a:r>
          </a:p>
        </p:txBody>
      </p:sp>
    </p:spTree>
    <p:extLst>
      <p:ext uri="{BB962C8B-B14F-4D97-AF65-F5344CB8AC3E}">
        <p14:creationId xmlns:p14="http://schemas.microsoft.com/office/powerpoint/2010/main" val="1550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Graphique 10" descr="Femme portant un tailleur">
            <a:extLst>
              <a:ext uri="{FF2B5EF4-FFF2-40B4-BE49-F238E27FC236}">
                <a16:creationId xmlns:a16="http://schemas.microsoft.com/office/drawing/2014/main" id="{0CDFDD70-9D34-A698-4920-EA930763B3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98226" y="1123527"/>
            <a:ext cx="2209914" cy="4604800"/>
          </a:xfrm>
          <a:prstGeom prst="rect">
            <a:avLst/>
          </a:prstGeom>
        </p:spPr>
      </p:pic>
      <p:cxnSp>
        <p:nvCxnSpPr>
          <p:cNvPr id="38" name="Straight Connector 37">
            <a:extLst>
              <a:ext uri="{FF2B5EF4-FFF2-40B4-BE49-F238E27FC236}">
                <a16:creationId xmlns:a16="http://schemas.microsoft.com/office/drawing/2014/main" id="{1C6AAE25-BD23-41B5-AAE4-1DA5898C2A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573887"/>
            <a:ext cx="0" cy="3710227"/>
          </a:xfrm>
          <a:prstGeom prst="line">
            <a:avLst/>
          </a:prstGeom>
          <a:ln w="19050">
            <a:solidFill>
              <a:srgbClr val="4E4E4E"/>
            </a:solidFill>
          </a:ln>
        </p:spPr>
        <p:style>
          <a:lnRef idx="1">
            <a:schemeClr val="accent1"/>
          </a:lnRef>
          <a:fillRef idx="0">
            <a:schemeClr val="accent1"/>
          </a:fillRef>
          <a:effectRef idx="0">
            <a:schemeClr val="accent1"/>
          </a:effectRef>
          <a:fontRef idx="minor">
            <a:schemeClr val="tx1"/>
          </a:fontRef>
        </p:style>
      </p:cxnSp>
      <p:grpSp>
        <p:nvGrpSpPr>
          <p:cNvPr id="9" name="Groupe 8">
            <a:extLst>
              <a:ext uri="{FF2B5EF4-FFF2-40B4-BE49-F238E27FC236}">
                <a16:creationId xmlns:a16="http://schemas.microsoft.com/office/drawing/2014/main" id="{A326234C-EFEE-15D9-F092-BE95004697CC}"/>
              </a:ext>
            </a:extLst>
          </p:cNvPr>
          <p:cNvGrpSpPr/>
          <p:nvPr/>
        </p:nvGrpSpPr>
        <p:grpSpPr>
          <a:xfrm>
            <a:off x="4886676" y="1457821"/>
            <a:ext cx="6184580" cy="3936211"/>
            <a:chOff x="196810" y="28876"/>
            <a:chExt cx="5117099" cy="3256807"/>
          </a:xfrm>
        </p:grpSpPr>
        <p:sp>
          <p:nvSpPr>
            <p:cNvPr id="6" name="Bulle narrative : rectangle à coins arrondis 5">
              <a:extLst>
                <a:ext uri="{FF2B5EF4-FFF2-40B4-BE49-F238E27FC236}">
                  <a16:creationId xmlns:a16="http://schemas.microsoft.com/office/drawing/2014/main" id="{02936CD5-9122-846A-CA0D-ACDB50568A55}"/>
                </a:ext>
              </a:extLst>
            </p:cNvPr>
            <p:cNvSpPr/>
            <p:nvPr/>
          </p:nvSpPr>
          <p:spPr>
            <a:xfrm>
              <a:off x="196810" y="539885"/>
              <a:ext cx="4676641" cy="2745798"/>
            </a:xfrm>
            <a:prstGeom prst="wedgeRoundRectCallout">
              <a:avLst>
                <a:gd name="adj1" fmla="val 3229"/>
                <a:gd name="adj2" fmla="val 85728"/>
                <a:gd name="adj3" fmla="val 16667"/>
              </a:avLst>
            </a:prstGeom>
            <a:noFill/>
            <a:ln w="57150">
              <a:solidFill>
                <a:srgbClr val="EBF4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97280">
                <a:spcAft>
                  <a:spcPts val="600"/>
                </a:spcAft>
              </a:pPr>
              <a:r>
                <a:rPr lang="fr-BE" sz="4320" kern="1200">
                  <a:solidFill>
                    <a:schemeClr val="tx1"/>
                  </a:solidFill>
                  <a:latin typeface="+mn-lt"/>
                  <a:ea typeface="+mn-ea"/>
                  <a:cs typeface="+mn-cs"/>
                </a:rPr>
                <a:t>Faut-il nécessairement remplacer un travailleur absent? </a:t>
              </a:r>
              <a:endParaRPr lang="fr-FR" sz="3600">
                <a:solidFill>
                  <a:schemeClr val="tx1"/>
                </a:solidFill>
              </a:endParaRPr>
            </a:p>
          </p:txBody>
        </p:sp>
        <p:pic>
          <p:nvPicPr>
            <p:cNvPr id="5" name="Graphique 4" descr="Point d’interrogation avec un remplissage uni">
              <a:extLst>
                <a:ext uri="{FF2B5EF4-FFF2-40B4-BE49-F238E27FC236}">
                  <a16:creationId xmlns:a16="http://schemas.microsoft.com/office/drawing/2014/main" id="{F14994C9-02E4-79B5-864A-D29E2DC7F3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56419" y="28876"/>
              <a:ext cx="1557490" cy="1557490"/>
            </a:xfrm>
            <a:prstGeom prst="rect">
              <a:avLst/>
            </a:prstGeom>
            <a:effectLst>
              <a:innerShdw blurRad="63500" dist="50800" dir="16200000">
                <a:prstClr val="black">
                  <a:alpha val="50000"/>
                </a:prstClr>
              </a:innerShdw>
            </a:effectLst>
          </p:spPr>
        </p:pic>
      </p:grpSp>
    </p:spTree>
    <p:extLst>
      <p:ext uri="{BB962C8B-B14F-4D97-AF65-F5344CB8AC3E}">
        <p14:creationId xmlns:p14="http://schemas.microsoft.com/office/powerpoint/2010/main" val="361382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8" name="Straight Connector 37">
            <a:extLst>
              <a:ext uri="{FF2B5EF4-FFF2-40B4-BE49-F238E27FC236}">
                <a16:creationId xmlns:a16="http://schemas.microsoft.com/office/drawing/2014/main" id="{1C6AAE25-BD23-41B5-AAE4-1DA5898C2A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573887"/>
            <a:ext cx="0" cy="3710227"/>
          </a:xfrm>
          <a:prstGeom prst="line">
            <a:avLst/>
          </a:prstGeom>
          <a:ln w="19050">
            <a:solidFill>
              <a:srgbClr val="4E4E4E"/>
            </a:solidFill>
          </a:ln>
        </p:spPr>
        <p:style>
          <a:lnRef idx="1">
            <a:schemeClr val="accent1"/>
          </a:lnRef>
          <a:fillRef idx="0">
            <a:schemeClr val="accent1"/>
          </a:fillRef>
          <a:effectRef idx="0">
            <a:schemeClr val="accent1"/>
          </a:effectRef>
          <a:fontRef idx="minor">
            <a:schemeClr val="tx1"/>
          </a:fontRef>
        </p:style>
      </p:cxnSp>
      <p:grpSp>
        <p:nvGrpSpPr>
          <p:cNvPr id="2" name="Groupe 1">
            <a:extLst>
              <a:ext uri="{FF2B5EF4-FFF2-40B4-BE49-F238E27FC236}">
                <a16:creationId xmlns:a16="http://schemas.microsoft.com/office/drawing/2014/main" id="{6646932E-721D-BD32-6C8F-6F8A58895179}"/>
              </a:ext>
            </a:extLst>
          </p:cNvPr>
          <p:cNvGrpSpPr/>
          <p:nvPr/>
        </p:nvGrpSpPr>
        <p:grpSpPr>
          <a:xfrm>
            <a:off x="234607" y="0"/>
            <a:ext cx="4863569" cy="2619779"/>
            <a:chOff x="234607" y="0"/>
            <a:chExt cx="4863569" cy="2619779"/>
          </a:xfrm>
        </p:grpSpPr>
        <p:sp>
          <p:nvSpPr>
            <p:cNvPr id="6" name="Bulle narrative : rectangle à coins arrondis 5">
              <a:extLst>
                <a:ext uri="{FF2B5EF4-FFF2-40B4-BE49-F238E27FC236}">
                  <a16:creationId xmlns:a16="http://schemas.microsoft.com/office/drawing/2014/main" id="{02936CD5-9122-846A-CA0D-ACDB50568A55}"/>
                </a:ext>
              </a:extLst>
            </p:cNvPr>
            <p:cNvSpPr/>
            <p:nvPr/>
          </p:nvSpPr>
          <p:spPr>
            <a:xfrm>
              <a:off x="234607" y="527995"/>
              <a:ext cx="4187307" cy="2091784"/>
            </a:xfrm>
            <a:prstGeom prst="wedgeRoundRectCallout">
              <a:avLst>
                <a:gd name="adj1" fmla="val 3229"/>
                <a:gd name="adj2" fmla="val 85728"/>
                <a:gd name="adj3" fmla="val 16667"/>
              </a:avLst>
            </a:prstGeom>
            <a:noFill/>
            <a:ln w="57150">
              <a:solidFill>
                <a:srgbClr val="EBF4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97280">
                <a:spcAft>
                  <a:spcPts val="600"/>
                </a:spcAft>
              </a:pPr>
              <a:r>
                <a:rPr lang="fr-BE" sz="3200" kern="1200" dirty="0">
                  <a:solidFill>
                    <a:schemeClr val="tx1"/>
                  </a:solidFill>
                  <a:latin typeface="+mn-lt"/>
                  <a:ea typeface="+mn-ea"/>
                  <a:cs typeface="+mn-cs"/>
                </a:rPr>
                <a:t>Faut-il nécessairement remplacer un travailleur absent? </a:t>
              </a:r>
              <a:endParaRPr lang="fr-FR" sz="2400" dirty="0">
                <a:solidFill>
                  <a:schemeClr val="tx1"/>
                </a:solidFill>
              </a:endParaRPr>
            </a:p>
          </p:txBody>
        </p:sp>
        <p:pic>
          <p:nvPicPr>
            <p:cNvPr id="5" name="Graphique 4" descr="Point d’interrogation avec un remplissage uni">
              <a:extLst>
                <a:ext uri="{FF2B5EF4-FFF2-40B4-BE49-F238E27FC236}">
                  <a16:creationId xmlns:a16="http://schemas.microsoft.com/office/drawing/2014/main" id="{F14994C9-02E4-79B5-864A-D29E2DC7F3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66038" y="0"/>
              <a:ext cx="1832138" cy="1829833"/>
            </a:xfrm>
            <a:prstGeom prst="rect">
              <a:avLst/>
            </a:prstGeom>
            <a:effectLst>
              <a:innerShdw blurRad="63500" dist="50800" dir="16200000">
                <a:prstClr val="black">
                  <a:alpha val="50000"/>
                </a:prstClr>
              </a:innerShdw>
            </a:effectLst>
          </p:spPr>
        </p:pic>
      </p:grpSp>
      <p:sp>
        <p:nvSpPr>
          <p:cNvPr id="3" name="Rectangle : coins arrondis 2">
            <a:extLst>
              <a:ext uri="{FF2B5EF4-FFF2-40B4-BE49-F238E27FC236}">
                <a16:creationId xmlns:a16="http://schemas.microsoft.com/office/drawing/2014/main" id="{FEFF0990-E251-9DC9-F8B5-8E58FFFB5111}"/>
              </a:ext>
            </a:extLst>
          </p:cNvPr>
          <p:cNvSpPr/>
          <p:nvPr/>
        </p:nvSpPr>
        <p:spPr>
          <a:xfrm>
            <a:off x="234607" y="4088588"/>
            <a:ext cx="4187305" cy="2241417"/>
          </a:xfrm>
          <a:prstGeom prst="roundRect">
            <a:avLst/>
          </a:prstGeom>
          <a:solidFill>
            <a:srgbClr val="D6E5E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3200" dirty="0">
                <a:solidFill>
                  <a:schemeClr val="tx1"/>
                </a:solidFill>
              </a:rPr>
              <a:t>Pas nécessairement! </a:t>
            </a:r>
          </a:p>
          <a:p>
            <a:pPr algn="ctr"/>
            <a:r>
              <a:rPr lang="fr-BE" sz="3200" dirty="0">
                <a:solidFill>
                  <a:schemeClr val="tx1"/>
                </a:solidFill>
              </a:rPr>
              <a:t>Surtout dans les premières semaines d’incapacité (coût)</a:t>
            </a:r>
            <a:endParaRPr lang="fr-FR" sz="3200" dirty="0">
              <a:solidFill>
                <a:schemeClr val="tx1"/>
              </a:solidFill>
            </a:endParaRPr>
          </a:p>
        </p:txBody>
      </p:sp>
      <p:sp>
        <p:nvSpPr>
          <p:cNvPr id="4" name="ZoneTexte 3">
            <a:extLst>
              <a:ext uri="{FF2B5EF4-FFF2-40B4-BE49-F238E27FC236}">
                <a16:creationId xmlns:a16="http://schemas.microsoft.com/office/drawing/2014/main" id="{E95F021E-F4BE-6441-3AE9-F98625F08D1C}"/>
              </a:ext>
            </a:extLst>
          </p:cNvPr>
          <p:cNvSpPr txBox="1"/>
          <p:nvPr/>
        </p:nvSpPr>
        <p:spPr>
          <a:xfrm>
            <a:off x="5777802" y="371789"/>
            <a:ext cx="5677318" cy="3170099"/>
          </a:xfrm>
          <a:prstGeom prst="rect">
            <a:avLst/>
          </a:prstGeom>
          <a:noFill/>
        </p:spPr>
        <p:txBody>
          <a:bodyPr wrap="square" rtlCol="0">
            <a:spAutoFit/>
          </a:bodyPr>
          <a:lstStyle/>
          <a:p>
            <a:pPr algn="ctr"/>
            <a:r>
              <a:rPr lang="fr-BE" sz="4000" b="1" dirty="0"/>
              <a:t>Mais…</a:t>
            </a:r>
          </a:p>
          <a:p>
            <a:pPr marL="514350" indent="-514350">
              <a:buAutoNum type="arabicPeriod"/>
            </a:pPr>
            <a:r>
              <a:rPr lang="fr-BE" sz="3200" dirty="0"/>
              <a:t>Normes de personnel dans les services</a:t>
            </a:r>
          </a:p>
          <a:p>
            <a:pPr marL="514350" indent="-514350">
              <a:buAutoNum type="arabicPeriod"/>
            </a:pPr>
            <a:r>
              <a:rPr lang="fr-BE" sz="3200" dirty="0"/>
              <a:t>L’absentéisme est « contagieux »</a:t>
            </a:r>
          </a:p>
          <a:p>
            <a:pPr marL="514350" indent="-514350">
              <a:buAutoNum type="arabicPeriod"/>
            </a:pPr>
            <a:endParaRPr lang="fr-FR" sz="3200" dirty="0"/>
          </a:p>
        </p:txBody>
      </p:sp>
      <p:sp>
        <p:nvSpPr>
          <p:cNvPr id="7" name="Flèche : bas 6">
            <a:extLst>
              <a:ext uri="{FF2B5EF4-FFF2-40B4-BE49-F238E27FC236}">
                <a16:creationId xmlns:a16="http://schemas.microsoft.com/office/drawing/2014/main" id="{03622FCC-0079-B10D-1A62-0C2374E1D78A}"/>
              </a:ext>
            </a:extLst>
          </p:cNvPr>
          <p:cNvSpPr/>
          <p:nvPr/>
        </p:nvSpPr>
        <p:spPr>
          <a:xfrm>
            <a:off x="8076362" y="3087356"/>
            <a:ext cx="1080198" cy="1273628"/>
          </a:xfrm>
          <a:prstGeom prst="downArrow">
            <a:avLst/>
          </a:prstGeom>
          <a:solidFill>
            <a:srgbClr val="D6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6D910BDB-F819-DA44-04E3-9E817DD0045F}"/>
              </a:ext>
            </a:extLst>
          </p:cNvPr>
          <p:cNvSpPr/>
          <p:nvPr/>
        </p:nvSpPr>
        <p:spPr>
          <a:xfrm>
            <a:off x="6209881" y="4548072"/>
            <a:ext cx="4813159" cy="1472084"/>
          </a:xfrm>
          <a:prstGeom prst="roundRect">
            <a:avLst/>
          </a:prstGeom>
          <a:noFill/>
          <a:ln w="38100">
            <a:solidFill>
              <a:srgbClr val="D6E5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800" dirty="0">
                <a:solidFill>
                  <a:schemeClr val="tx1"/>
                </a:solidFill>
              </a:rPr>
              <a:t>Contrat de remplacement </a:t>
            </a:r>
          </a:p>
          <a:p>
            <a:pPr algn="ctr"/>
            <a:r>
              <a:rPr lang="fr-BE" sz="2800" dirty="0">
                <a:solidFill>
                  <a:schemeClr val="tx1"/>
                </a:solidFill>
              </a:rPr>
              <a:t>Art. 11</a:t>
            </a:r>
            <a:r>
              <a:rPr lang="fr-BE" sz="2800" i="1" dirty="0">
                <a:solidFill>
                  <a:schemeClr val="tx1"/>
                </a:solidFill>
              </a:rPr>
              <a:t>ter</a:t>
            </a:r>
            <a:r>
              <a:rPr lang="fr-BE" sz="2800" dirty="0">
                <a:solidFill>
                  <a:schemeClr val="tx1"/>
                </a:solidFill>
              </a:rPr>
              <a:t>, loi du 3 juillet 1978 </a:t>
            </a:r>
            <a:endParaRPr lang="fr-FR" sz="2800" dirty="0">
              <a:solidFill>
                <a:schemeClr val="tx1"/>
              </a:solidFill>
            </a:endParaRPr>
          </a:p>
        </p:txBody>
      </p:sp>
    </p:spTree>
    <p:extLst>
      <p:ext uri="{BB962C8B-B14F-4D97-AF65-F5344CB8AC3E}">
        <p14:creationId xmlns:p14="http://schemas.microsoft.com/office/powerpoint/2010/main" val="61549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3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1B6B5D-E243-537C-1EEC-149101290BB5}"/>
              </a:ext>
            </a:extLst>
          </p:cNvPr>
          <p:cNvSpPr>
            <a:spLocks noGrp="1"/>
          </p:cNvSpPr>
          <p:nvPr>
            <p:ph type="title"/>
          </p:nvPr>
        </p:nvSpPr>
        <p:spPr/>
        <p:txBody>
          <a:bodyPr/>
          <a:lstStyle/>
          <a:p>
            <a:r>
              <a:rPr lang="fr-BE" dirty="0">
                <a:solidFill>
                  <a:schemeClr val="bg1">
                    <a:lumMod val="50000"/>
                  </a:schemeClr>
                </a:solidFill>
              </a:rPr>
              <a:t>En cours d’incapacité de travail</a:t>
            </a:r>
            <a:endParaRPr lang="fr-FR" dirty="0">
              <a:solidFill>
                <a:schemeClr val="bg1">
                  <a:lumMod val="50000"/>
                </a:schemeClr>
              </a:solidFill>
            </a:endParaRPr>
          </a:p>
        </p:txBody>
      </p:sp>
      <p:sp>
        <p:nvSpPr>
          <p:cNvPr id="3" name="Espace réservé du texte 2">
            <a:extLst>
              <a:ext uri="{FF2B5EF4-FFF2-40B4-BE49-F238E27FC236}">
                <a16:creationId xmlns:a16="http://schemas.microsoft.com/office/drawing/2014/main" id="{470EC548-2B7C-D1CB-E418-B8C90845A5D9}"/>
              </a:ext>
            </a:extLst>
          </p:cNvPr>
          <p:cNvSpPr>
            <a:spLocks noGrp="1"/>
          </p:cNvSpPr>
          <p:nvPr>
            <p:ph type="body" idx="1"/>
          </p:nvPr>
        </p:nvSpPr>
        <p:spPr/>
        <p:txBody>
          <a:bodyPr/>
          <a:lstStyle/>
          <a:p>
            <a:r>
              <a:rPr lang="fr-BE" b="1" dirty="0">
                <a:solidFill>
                  <a:schemeClr val="bg1">
                    <a:lumMod val="50000"/>
                  </a:schemeClr>
                </a:solidFill>
              </a:rPr>
              <a:t>Que faire lorsque l’incapacité de travail dure? </a:t>
            </a:r>
            <a:endParaRPr lang="fr-FR" b="1" dirty="0">
              <a:solidFill>
                <a:schemeClr val="bg1">
                  <a:lumMod val="50000"/>
                </a:schemeClr>
              </a:solidFill>
            </a:endParaRPr>
          </a:p>
        </p:txBody>
      </p:sp>
    </p:spTree>
    <p:extLst>
      <p:ext uri="{BB962C8B-B14F-4D97-AF65-F5344CB8AC3E}">
        <p14:creationId xmlns:p14="http://schemas.microsoft.com/office/powerpoint/2010/main" val="907595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8FB61E-4787-7527-E1A7-1FD25F207950}"/>
              </a:ext>
            </a:extLst>
          </p:cNvPr>
          <p:cNvSpPr>
            <a:spLocks noGrp="1"/>
          </p:cNvSpPr>
          <p:nvPr>
            <p:ph type="title"/>
          </p:nvPr>
        </p:nvSpPr>
        <p:spPr>
          <a:xfrm>
            <a:off x="838200" y="365125"/>
            <a:ext cx="10515600" cy="1724932"/>
          </a:xfrm>
        </p:spPr>
        <p:txBody>
          <a:bodyPr>
            <a:normAutofit fontScale="90000"/>
          </a:bodyPr>
          <a:lstStyle/>
          <a:p>
            <a:pPr algn="ctr"/>
            <a:r>
              <a:rPr lang="fr-BE" dirty="0"/>
              <a:t>En tant qu’employeur, que </a:t>
            </a:r>
            <a:br>
              <a:rPr lang="fr-BE" dirty="0"/>
            </a:br>
            <a:r>
              <a:rPr lang="fr-BE" dirty="0"/>
              <a:t>faire en cours d’incapacité de travail pour aider le travailleur à revenir? </a:t>
            </a:r>
            <a:endParaRPr lang="fr-FR" dirty="0"/>
          </a:p>
        </p:txBody>
      </p:sp>
      <p:sp>
        <p:nvSpPr>
          <p:cNvPr id="5" name="Forme libre : forme 4">
            <a:extLst>
              <a:ext uri="{FF2B5EF4-FFF2-40B4-BE49-F238E27FC236}">
                <a16:creationId xmlns:a16="http://schemas.microsoft.com/office/drawing/2014/main" id="{AB55864B-94C0-8199-3CF2-352CFFC15691}"/>
              </a:ext>
            </a:extLst>
          </p:cNvPr>
          <p:cNvSpPr/>
          <p:nvPr/>
        </p:nvSpPr>
        <p:spPr>
          <a:xfrm>
            <a:off x="2069960" y="2019719"/>
            <a:ext cx="8058778" cy="291402"/>
          </a:xfrm>
          <a:custGeom>
            <a:avLst/>
            <a:gdLst>
              <a:gd name="connsiteX0" fmla="*/ 0 w 7003702"/>
              <a:gd name="connsiteY0" fmla="*/ 150725 h 150725"/>
              <a:gd name="connsiteX1" fmla="*/ 211016 w 7003702"/>
              <a:gd name="connsiteY1" fmla="*/ 70338 h 150725"/>
              <a:gd name="connsiteX2" fmla="*/ 1034981 w 7003702"/>
              <a:gd name="connsiteY2" fmla="*/ 0 h 150725"/>
              <a:gd name="connsiteX3" fmla="*/ 2391508 w 7003702"/>
              <a:gd name="connsiteY3" fmla="*/ 40193 h 150725"/>
              <a:gd name="connsiteX4" fmla="*/ 2954216 w 7003702"/>
              <a:gd name="connsiteY4" fmla="*/ 100483 h 150725"/>
              <a:gd name="connsiteX5" fmla="*/ 4059535 w 7003702"/>
              <a:gd name="connsiteY5" fmla="*/ 120580 h 150725"/>
              <a:gd name="connsiteX6" fmla="*/ 4803113 w 7003702"/>
              <a:gd name="connsiteY6" fmla="*/ 150725 h 150725"/>
              <a:gd name="connsiteX7" fmla="*/ 6943411 w 7003702"/>
              <a:gd name="connsiteY7" fmla="*/ 120580 h 150725"/>
              <a:gd name="connsiteX8" fmla="*/ 7003702 w 7003702"/>
              <a:gd name="connsiteY8" fmla="*/ 100483 h 15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03702" h="150725">
                <a:moveTo>
                  <a:pt x="0" y="150725"/>
                </a:moveTo>
                <a:cubicBezTo>
                  <a:pt x="70339" y="123929"/>
                  <a:pt x="136622" y="81783"/>
                  <a:pt x="211016" y="70338"/>
                </a:cubicBezTo>
                <a:cubicBezTo>
                  <a:pt x="745292" y="-11858"/>
                  <a:pt x="470772" y="13121"/>
                  <a:pt x="1034981" y="0"/>
                </a:cubicBezTo>
                <a:cubicBezTo>
                  <a:pt x="1487157" y="13398"/>
                  <a:pt x="1939753" y="16541"/>
                  <a:pt x="2391508" y="40193"/>
                </a:cubicBezTo>
                <a:cubicBezTo>
                  <a:pt x="2579893" y="50056"/>
                  <a:pt x="2765792" y="91402"/>
                  <a:pt x="2954216" y="100483"/>
                </a:cubicBezTo>
                <a:cubicBezTo>
                  <a:pt x="3322289" y="118222"/>
                  <a:pt x="3691095" y="113881"/>
                  <a:pt x="4059535" y="120580"/>
                </a:cubicBezTo>
                <a:cubicBezTo>
                  <a:pt x="4307394" y="130628"/>
                  <a:pt x="4555050" y="150725"/>
                  <a:pt x="4803113" y="150725"/>
                </a:cubicBezTo>
                <a:cubicBezTo>
                  <a:pt x="5516616" y="150725"/>
                  <a:pt x="6230093" y="136866"/>
                  <a:pt x="6943411" y="120580"/>
                </a:cubicBezTo>
                <a:cubicBezTo>
                  <a:pt x="6964590" y="120096"/>
                  <a:pt x="7003702" y="100483"/>
                  <a:pt x="7003702" y="100483"/>
                </a:cubicBezTo>
              </a:path>
            </a:pathLst>
          </a:custGeom>
          <a:noFill/>
          <a:ln w="76200">
            <a:solidFill>
              <a:srgbClr val="D6E5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76219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 coins arrondis 12">
            <a:extLst>
              <a:ext uri="{FF2B5EF4-FFF2-40B4-BE49-F238E27FC236}">
                <a16:creationId xmlns:a16="http://schemas.microsoft.com/office/drawing/2014/main" id="{1C2F8440-7C38-EF72-4092-6B22553D9D45}"/>
              </a:ext>
            </a:extLst>
          </p:cNvPr>
          <p:cNvSpPr/>
          <p:nvPr/>
        </p:nvSpPr>
        <p:spPr>
          <a:xfrm>
            <a:off x="430490" y="110770"/>
            <a:ext cx="3019720" cy="1753380"/>
          </a:xfrm>
          <a:prstGeom prst="roundRect">
            <a:avLst/>
          </a:prstGeom>
          <a:solidFill>
            <a:srgbClr val="75A3B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b="1" dirty="0"/>
              <a:t>4 semaines après le début de l’incapacité </a:t>
            </a:r>
            <a:r>
              <a:rPr lang="fr-BE" dirty="0"/>
              <a:t>:  informations sur la réintégration du travailleur données par le médecin du travail </a:t>
            </a:r>
          </a:p>
        </p:txBody>
      </p:sp>
      <p:cxnSp>
        <p:nvCxnSpPr>
          <p:cNvPr id="4" name="Connecteur droit 3">
            <a:extLst>
              <a:ext uri="{FF2B5EF4-FFF2-40B4-BE49-F238E27FC236}">
                <a16:creationId xmlns:a16="http://schemas.microsoft.com/office/drawing/2014/main" id="{A335234B-701E-59A0-2435-D57444C793AC}"/>
              </a:ext>
            </a:extLst>
          </p:cNvPr>
          <p:cNvCxnSpPr>
            <a:cxnSpLocks/>
          </p:cNvCxnSpPr>
          <p:nvPr/>
        </p:nvCxnSpPr>
        <p:spPr>
          <a:xfrm>
            <a:off x="4996206" y="1025279"/>
            <a:ext cx="6693031"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7" name="ZoneTexte 6">
            <a:extLst>
              <a:ext uri="{FF2B5EF4-FFF2-40B4-BE49-F238E27FC236}">
                <a16:creationId xmlns:a16="http://schemas.microsoft.com/office/drawing/2014/main" id="{9D618E55-E724-863C-5E19-E63B82DE3CF2}"/>
              </a:ext>
            </a:extLst>
          </p:cNvPr>
          <p:cNvSpPr txBox="1"/>
          <p:nvPr/>
        </p:nvSpPr>
        <p:spPr>
          <a:xfrm>
            <a:off x="4996206" y="110770"/>
            <a:ext cx="6334812" cy="830997"/>
          </a:xfrm>
          <a:prstGeom prst="rect">
            <a:avLst/>
          </a:prstGeom>
          <a:noFill/>
        </p:spPr>
        <p:txBody>
          <a:bodyPr wrap="square" rtlCol="0">
            <a:spAutoFit/>
          </a:bodyPr>
          <a:lstStyle/>
          <a:p>
            <a:r>
              <a:rPr lang="fr-BE" sz="2800" dirty="0"/>
              <a:t>Trajets de réintégration des travailleurs</a:t>
            </a:r>
          </a:p>
          <a:p>
            <a:r>
              <a:rPr lang="fr-BE" sz="2000" dirty="0"/>
              <a:t>Livre Ier, Titre 4, Chapitre VI, Code du bien-être au travail</a:t>
            </a:r>
            <a:endParaRPr lang="fr-FR" sz="2000" dirty="0"/>
          </a:p>
        </p:txBody>
      </p:sp>
      <p:sp>
        <p:nvSpPr>
          <p:cNvPr id="20" name="Rectangle : coins arrondis 19">
            <a:extLst>
              <a:ext uri="{FF2B5EF4-FFF2-40B4-BE49-F238E27FC236}">
                <a16:creationId xmlns:a16="http://schemas.microsoft.com/office/drawing/2014/main" id="{7C57881C-EF43-6E41-5016-BA59FB11B782}"/>
              </a:ext>
            </a:extLst>
          </p:cNvPr>
          <p:cNvSpPr/>
          <p:nvPr/>
        </p:nvSpPr>
        <p:spPr>
          <a:xfrm>
            <a:off x="356646" y="3252247"/>
            <a:ext cx="3019720" cy="1951349"/>
          </a:xfrm>
          <a:prstGeom prst="roundRect">
            <a:avLst/>
          </a:prstGeom>
          <a:solidFill>
            <a:srgbClr val="75A3B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b="1" dirty="0"/>
              <a:t>Initiation du trajet de réintégration </a:t>
            </a:r>
          </a:p>
          <a:p>
            <a:pPr marL="285750" indent="-285750" algn="ctr">
              <a:buFontTx/>
              <a:buChar char="-"/>
            </a:pPr>
            <a:r>
              <a:rPr lang="fr-BE" dirty="0"/>
              <a:t>Par le travailleur : à tout moment</a:t>
            </a:r>
          </a:p>
          <a:p>
            <a:pPr marL="285750" indent="-285750" algn="ctr">
              <a:buFontTx/>
              <a:buChar char="-"/>
            </a:pPr>
            <a:r>
              <a:rPr lang="fr-BE" dirty="0"/>
              <a:t>Par l’employeur : après 3 mois d’incapacité min. </a:t>
            </a:r>
          </a:p>
        </p:txBody>
      </p:sp>
      <p:sp>
        <p:nvSpPr>
          <p:cNvPr id="23" name="ZoneTexte 22">
            <a:extLst>
              <a:ext uri="{FF2B5EF4-FFF2-40B4-BE49-F238E27FC236}">
                <a16:creationId xmlns:a16="http://schemas.microsoft.com/office/drawing/2014/main" id="{6D17D8B7-23FB-1AB6-3CCC-93FFA5F38BEE}"/>
              </a:ext>
            </a:extLst>
          </p:cNvPr>
          <p:cNvSpPr txBox="1"/>
          <p:nvPr/>
        </p:nvSpPr>
        <p:spPr>
          <a:xfrm>
            <a:off x="4226351" y="4830399"/>
            <a:ext cx="1728248" cy="1631216"/>
          </a:xfrm>
          <a:prstGeom prst="rect">
            <a:avLst/>
          </a:prstGeom>
          <a:solidFill>
            <a:srgbClr val="D6E5E3"/>
          </a:solidFill>
          <a:ln>
            <a:solidFill>
              <a:srgbClr val="D6E5E3"/>
            </a:solidFill>
          </a:ln>
          <a:effectLst>
            <a:outerShdw blurRad="63500" sx="102000" sy="102000" algn="ctr" rotWithShape="0">
              <a:prstClr val="black">
                <a:alpha val="40000"/>
              </a:prstClr>
            </a:outerShdw>
          </a:effectLst>
        </p:spPr>
        <p:txBody>
          <a:bodyPr wrap="square" rtlCol="0">
            <a:spAutoFit/>
          </a:bodyPr>
          <a:lstStyle/>
          <a:p>
            <a:pPr algn="ctr"/>
            <a:r>
              <a:rPr lang="fr-BE" sz="2000" dirty="0"/>
              <a:t>Médecin du travail démarre le trajet de réintégration</a:t>
            </a:r>
          </a:p>
        </p:txBody>
      </p:sp>
      <p:cxnSp>
        <p:nvCxnSpPr>
          <p:cNvPr id="25" name="Connecteur : en angle 24">
            <a:extLst>
              <a:ext uri="{FF2B5EF4-FFF2-40B4-BE49-F238E27FC236}">
                <a16:creationId xmlns:a16="http://schemas.microsoft.com/office/drawing/2014/main" id="{E3AB7265-E261-8E29-7750-2019B011F528}"/>
              </a:ext>
            </a:extLst>
          </p:cNvPr>
          <p:cNvCxnSpPr>
            <a:cxnSpLocks/>
            <a:stCxn id="20" idx="2"/>
            <a:endCxn id="23" idx="1"/>
          </p:cNvCxnSpPr>
          <p:nvPr/>
        </p:nvCxnSpPr>
        <p:spPr>
          <a:xfrm rot="16200000" flipH="1">
            <a:off x="2825223" y="4244878"/>
            <a:ext cx="442411" cy="2359845"/>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36" name="Rectangle : coins arrondis 35">
            <a:extLst>
              <a:ext uri="{FF2B5EF4-FFF2-40B4-BE49-F238E27FC236}">
                <a16:creationId xmlns:a16="http://schemas.microsoft.com/office/drawing/2014/main" id="{92A5F321-D72D-D241-2B0C-1E8862AC3B4B}"/>
              </a:ext>
            </a:extLst>
          </p:cNvPr>
          <p:cNvSpPr/>
          <p:nvPr/>
        </p:nvSpPr>
        <p:spPr>
          <a:xfrm>
            <a:off x="6425938" y="1950350"/>
            <a:ext cx="3019720" cy="893976"/>
          </a:xfrm>
          <a:prstGeom prst="roundRect">
            <a:avLst/>
          </a:prstGeom>
          <a:solidFill>
            <a:srgbClr val="75A3B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b="1" dirty="0"/>
              <a:t>Invitation du travailleur pour un examen </a:t>
            </a:r>
          </a:p>
        </p:txBody>
      </p:sp>
      <p:sp>
        <p:nvSpPr>
          <p:cNvPr id="37" name="Rectangle : coins arrondis 36">
            <a:extLst>
              <a:ext uri="{FF2B5EF4-FFF2-40B4-BE49-F238E27FC236}">
                <a16:creationId xmlns:a16="http://schemas.microsoft.com/office/drawing/2014/main" id="{C9FB1BAB-A895-E6DA-1E99-0E3797B818C6}"/>
              </a:ext>
            </a:extLst>
          </p:cNvPr>
          <p:cNvSpPr/>
          <p:nvPr/>
        </p:nvSpPr>
        <p:spPr>
          <a:xfrm>
            <a:off x="6425938" y="3119698"/>
            <a:ext cx="3019720" cy="2630653"/>
          </a:xfrm>
          <a:prstGeom prst="roundRect">
            <a:avLst/>
          </a:prstGeom>
          <a:solidFill>
            <a:srgbClr val="75A3B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fr-BE" b="1" dirty="0"/>
              <a:t>Examen travailleur</a:t>
            </a:r>
          </a:p>
          <a:p>
            <a:pPr marL="285750" indent="-285750" algn="ctr">
              <a:buFont typeface="Arial" panose="020B0604020202020204" pitchFamily="34" charset="0"/>
              <a:buChar char="•"/>
            </a:pPr>
            <a:r>
              <a:rPr lang="fr-BE" b="1" dirty="0"/>
              <a:t>Examen poste de travail</a:t>
            </a:r>
          </a:p>
          <a:p>
            <a:pPr marL="285750" indent="-285750" algn="ctr">
              <a:buFont typeface="Arial" panose="020B0604020202020204" pitchFamily="34" charset="0"/>
              <a:buChar char="•"/>
            </a:pPr>
            <a:r>
              <a:rPr lang="fr-BE" b="1" dirty="0"/>
              <a:t>Concertations avec autres médecins</a:t>
            </a:r>
          </a:p>
          <a:p>
            <a:pPr marL="285750" indent="-285750" algn="ctr">
              <a:buFont typeface="Arial" panose="020B0604020202020204" pitchFamily="34" charset="0"/>
              <a:buChar char="•"/>
            </a:pPr>
            <a:r>
              <a:rPr lang="fr-BE" b="1" dirty="0"/>
              <a:t>Concertation avec employeur SSI demande du travailleur</a:t>
            </a:r>
          </a:p>
        </p:txBody>
      </p:sp>
      <p:cxnSp>
        <p:nvCxnSpPr>
          <p:cNvPr id="39" name="Connecteur droit avec flèche 38">
            <a:extLst>
              <a:ext uri="{FF2B5EF4-FFF2-40B4-BE49-F238E27FC236}">
                <a16:creationId xmlns:a16="http://schemas.microsoft.com/office/drawing/2014/main" id="{BD15A899-E5D7-DB43-08A6-07A294CB5CE4}"/>
              </a:ext>
            </a:extLst>
          </p:cNvPr>
          <p:cNvCxnSpPr>
            <a:cxnSpLocks/>
          </p:cNvCxnSpPr>
          <p:nvPr/>
        </p:nvCxnSpPr>
        <p:spPr>
          <a:xfrm>
            <a:off x="9445658" y="2441784"/>
            <a:ext cx="129147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1" name="Rectangle : coins arrondis 40">
            <a:extLst>
              <a:ext uri="{FF2B5EF4-FFF2-40B4-BE49-F238E27FC236}">
                <a16:creationId xmlns:a16="http://schemas.microsoft.com/office/drawing/2014/main" id="{33DB1897-546C-4071-3A31-D89E7DE0953B}"/>
              </a:ext>
            </a:extLst>
          </p:cNvPr>
          <p:cNvSpPr/>
          <p:nvPr/>
        </p:nvSpPr>
        <p:spPr>
          <a:xfrm>
            <a:off x="10718276" y="1349361"/>
            <a:ext cx="1351175" cy="2243579"/>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solidFill>
                  <a:schemeClr val="tx1"/>
                </a:solidFill>
              </a:rPr>
              <a:t>Travailleur ne se présente pas : fin du trajet</a:t>
            </a:r>
            <a:endParaRPr lang="fr-FR" dirty="0">
              <a:solidFill>
                <a:schemeClr val="tx1"/>
              </a:solidFill>
            </a:endParaRPr>
          </a:p>
        </p:txBody>
      </p:sp>
      <p:cxnSp>
        <p:nvCxnSpPr>
          <p:cNvPr id="43" name="Connecteur : en angle 42">
            <a:extLst>
              <a:ext uri="{FF2B5EF4-FFF2-40B4-BE49-F238E27FC236}">
                <a16:creationId xmlns:a16="http://schemas.microsoft.com/office/drawing/2014/main" id="{BDB3EB2B-E9A9-96C1-609D-68B186AF5E64}"/>
              </a:ext>
            </a:extLst>
          </p:cNvPr>
          <p:cNvCxnSpPr>
            <a:cxnSpLocks/>
            <a:stCxn id="23" idx="0"/>
            <a:endCxn id="36" idx="1"/>
          </p:cNvCxnSpPr>
          <p:nvPr/>
        </p:nvCxnSpPr>
        <p:spPr>
          <a:xfrm rot="5400000" flipH="1" flipV="1">
            <a:off x="4541676" y="2946138"/>
            <a:ext cx="2433061" cy="1335463"/>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Connecteur : en angle 45">
            <a:extLst>
              <a:ext uri="{FF2B5EF4-FFF2-40B4-BE49-F238E27FC236}">
                <a16:creationId xmlns:a16="http://schemas.microsoft.com/office/drawing/2014/main" id="{61D125D1-328B-EE62-B634-01C6F370939A}"/>
              </a:ext>
            </a:extLst>
          </p:cNvPr>
          <p:cNvCxnSpPr>
            <a:cxnSpLocks/>
            <a:stCxn id="23" idx="0"/>
            <a:endCxn id="37" idx="1"/>
          </p:cNvCxnSpPr>
          <p:nvPr/>
        </p:nvCxnSpPr>
        <p:spPr>
          <a:xfrm rot="5400000" flipH="1" flipV="1">
            <a:off x="5560519" y="3964981"/>
            <a:ext cx="395374" cy="1335463"/>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9" name="Connecteur droit avec flèche 48">
            <a:extLst>
              <a:ext uri="{FF2B5EF4-FFF2-40B4-BE49-F238E27FC236}">
                <a16:creationId xmlns:a16="http://schemas.microsoft.com/office/drawing/2014/main" id="{838E27B1-E7A5-BE5E-F0B2-9E0ECB2F5DB6}"/>
              </a:ext>
            </a:extLst>
          </p:cNvPr>
          <p:cNvCxnSpPr>
            <a:cxnSpLocks/>
            <a:stCxn id="37" idx="3"/>
            <a:endCxn id="50" idx="0"/>
          </p:cNvCxnSpPr>
          <p:nvPr/>
        </p:nvCxnSpPr>
        <p:spPr>
          <a:xfrm>
            <a:off x="9445658" y="4435025"/>
            <a:ext cx="1426588" cy="914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Rectangle : coins arrondis 49">
            <a:extLst>
              <a:ext uri="{FF2B5EF4-FFF2-40B4-BE49-F238E27FC236}">
                <a16:creationId xmlns:a16="http://schemas.microsoft.com/office/drawing/2014/main" id="{C5399BB5-6783-4159-0755-6FDD1F2FC833}"/>
              </a:ext>
            </a:extLst>
          </p:cNvPr>
          <p:cNvSpPr/>
          <p:nvPr/>
        </p:nvSpPr>
        <p:spPr>
          <a:xfrm>
            <a:off x="10008122" y="5349425"/>
            <a:ext cx="1728248" cy="1216056"/>
          </a:xfrm>
          <a:prstGeom prst="roundRect">
            <a:avLst/>
          </a:prstGeom>
          <a:solidFill>
            <a:srgbClr val="D6E5E3"/>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solidFill>
                  <a:schemeClr val="tx1"/>
                </a:solidFill>
              </a:rPr>
              <a:t>Décision</a:t>
            </a:r>
            <a:endParaRPr lang="fr-FR" dirty="0">
              <a:solidFill>
                <a:schemeClr val="tx1"/>
              </a:solidFill>
            </a:endParaRPr>
          </a:p>
        </p:txBody>
      </p:sp>
    </p:spTree>
    <p:extLst>
      <p:ext uri="{BB962C8B-B14F-4D97-AF65-F5344CB8AC3E}">
        <p14:creationId xmlns:p14="http://schemas.microsoft.com/office/powerpoint/2010/main" val="72045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41"/>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3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46"/>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1000"/>
                                        <p:tgtEl>
                                          <p:spTgt spid="37"/>
                                        </p:tgtEl>
                                      </p:cBhvr>
                                    </p:animEffect>
                                    <p:anim calcmode="lin" valueType="num">
                                      <p:cBhvr>
                                        <p:cTn id="63" dur="1000" fill="hold"/>
                                        <p:tgtEl>
                                          <p:spTgt spid="37"/>
                                        </p:tgtEl>
                                        <p:attrNameLst>
                                          <p:attrName>ppt_x</p:attrName>
                                        </p:attrNameLst>
                                      </p:cBhvr>
                                      <p:tavLst>
                                        <p:tav tm="0">
                                          <p:val>
                                            <p:strVal val="#ppt_x"/>
                                          </p:val>
                                        </p:tav>
                                        <p:tav tm="100000">
                                          <p:val>
                                            <p:strVal val="#ppt_x"/>
                                          </p:val>
                                        </p:tav>
                                      </p:tavLst>
                                    </p:anim>
                                    <p:anim calcmode="lin" valueType="num">
                                      <p:cBhvr>
                                        <p:cTn id="6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fade">
                                      <p:cBhvr>
                                        <p:cTn id="73" dur="1000"/>
                                        <p:tgtEl>
                                          <p:spTgt spid="50"/>
                                        </p:tgtEl>
                                      </p:cBhvr>
                                    </p:animEffect>
                                    <p:anim calcmode="lin" valueType="num">
                                      <p:cBhvr>
                                        <p:cTn id="74" dur="1000" fill="hold"/>
                                        <p:tgtEl>
                                          <p:spTgt spid="50"/>
                                        </p:tgtEl>
                                        <p:attrNameLst>
                                          <p:attrName>ppt_x</p:attrName>
                                        </p:attrNameLst>
                                      </p:cBhvr>
                                      <p:tavLst>
                                        <p:tav tm="0">
                                          <p:val>
                                            <p:strVal val="#ppt_x"/>
                                          </p:val>
                                        </p:tav>
                                        <p:tav tm="100000">
                                          <p:val>
                                            <p:strVal val="#ppt_x"/>
                                          </p:val>
                                        </p:tav>
                                      </p:tavLst>
                                    </p:anim>
                                    <p:anim calcmode="lin" valueType="num">
                                      <p:cBhvr>
                                        <p:cTn id="7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3" grpId="0" animBg="1"/>
      <p:bldP spid="36" grpId="0" animBg="1"/>
      <p:bldP spid="37" grpId="0" animBg="1"/>
      <p:bldP spid="41" grpId="0" animBg="1"/>
      <p:bldP spid="41" grpId="1"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017A1-1489-5B0C-79F0-124C64CB2806}"/>
            </a:ext>
          </a:extLst>
        </p:cNvPr>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id="{98E6212C-718E-97BD-8C92-A2CFE65F233E}"/>
              </a:ext>
            </a:extLst>
          </p:cNvPr>
          <p:cNvCxnSpPr>
            <a:cxnSpLocks/>
          </p:cNvCxnSpPr>
          <p:nvPr/>
        </p:nvCxnSpPr>
        <p:spPr>
          <a:xfrm>
            <a:off x="4996206" y="1025279"/>
            <a:ext cx="6693031"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7" name="ZoneTexte 6">
            <a:extLst>
              <a:ext uri="{FF2B5EF4-FFF2-40B4-BE49-F238E27FC236}">
                <a16:creationId xmlns:a16="http://schemas.microsoft.com/office/drawing/2014/main" id="{058483B5-1F90-AEC1-9C29-8CBC27911F43}"/>
              </a:ext>
            </a:extLst>
          </p:cNvPr>
          <p:cNvSpPr txBox="1"/>
          <p:nvPr/>
        </p:nvSpPr>
        <p:spPr>
          <a:xfrm>
            <a:off x="4996206" y="110770"/>
            <a:ext cx="6334812" cy="830997"/>
          </a:xfrm>
          <a:prstGeom prst="rect">
            <a:avLst/>
          </a:prstGeom>
          <a:noFill/>
        </p:spPr>
        <p:txBody>
          <a:bodyPr wrap="square" rtlCol="0">
            <a:spAutoFit/>
          </a:bodyPr>
          <a:lstStyle/>
          <a:p>
            <a:r>
              <a:rPr lang="fr-BE" sz="2800" dirty="0"/>
              <a:t>Trajets de réintégration des travailleurs</a:t>
            </a:r>
          </a:p>
          <a:p>
            <a:r>
              <a:rPr lang="fr-BE" sz="2000" dirty="0"/>
              <a:t>Livre Ier, Titre 4, Chapitre VI, Code du bien-être au travail</a:t>
            </a:r>
            <a:endParaRPr lang="fr-FR" sz="2000" dirty="0"/>
          </a:p>
        </p:txBody>
      </p:sp>
      <p:sp>
        <p:nvSpPr>
          <p:cNvPr id="50" name="Rectangle : coins arrondis 49">
            <a:extLst>
              <a:ext uri="{FF2B5EF4-FFF2-40B4-BE49-F238E27FC236}">
                <a16:creationId xmlns:a16="http://schemas.microsoft.com/office/drawing/2014/main" id="{214F5741-F0E6-844F-C226-3A4B8161F814}"/>
              </a:ext>
            </a:extLst>
          </p:cNvPr>
          <p:cNvSpPr/>
          <p:nvPr/>
        </p:nvSpPr>
        <p:spPr>
          <a:xfrm>
            <a:off x="0" y="3270814"/>
            <a:ext cx="1728248" cy="1216056"/>
          </a:xfrm>
          <a:prstGeom prst="roundRect">
            <a:avLst/>
          </a:prstGeom>
          <a:solidFill>
            <a:srgbClr val="D6E5E3"/>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solidFill>
                  <a:schemeClr val="tx1"/>
                </a:solidFill>
              </a:rPr>
              <a:t>Décision</a:t>
            </a:r>
            <a:endParaRPr lang="fr-FR" dirty="0">
              <a:solidFill>
                <a:schemeClr val="tx1"/>
              </a:solidFill>
            </a:endParaRPr>
          </a:p>
        </p:txBody>
      </p:sp>
      <p:sp>
        <p:nvSpPr>
          <p:cNvPr id="2" name="Rectangle : coins arrondis 1">
            <a:extLst>
              <a:ext uri="{FF2B5EF4-FFF2-40B4-BE49-F238E27FC236}">
                <a16:creationId xmlns:a16="http://schemas.microsoft.com/office/drawing/2014/main" id="{1DF690D8-8303-3CDC-BD5F-49E4050BDB18}"/>
              </a:ext>
            </a:extLst>
          </p:cNvPr>
          <p:cNvSpPr/>
          <p:nvPr/>
        </p:nvSpPr>
        <p:spPr>
          <a:xfrm>
            <a:off x="2601797" y="1281377"/>
            <a:ext cx="2394409" cy="1621408"/>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solidFill>
                  <a:schemeClr val="tx1"/>
                </a:solidFill>
              </a:rPr>
              <a:t>Décision C</a:t>
            </a:r>
          </a:p>
          <a:p>
            <a:pPr algn="ctr"/>
            <a:r>
              <a:rPr lang="fr-BE" dirty="0">
                <a:solidFill>
                  <a:schemeClr val="tx1"/>
                </a:solidFill>
              </a:rPr>
              <a:t>Evaluation de réintégration impossible pour des raisons médicales : fin du trajet</a:t>
            </a:r>
            <a:endParaRPr lang="fr-FR" dirty="0">
              <a:solidFill>
                <a:schemeClr val="tx1"/>
              </a:solidFill>
            </a:endParaRPr>
          </a:p>
        </p:txBody>
      </p:sp>
      <p:sp>
        <p:nvSpPr>
          <p:cNvPr id="3" name="Rectangle : coins arrondis 2">
            <a:extLst>
              <a:ext uri="{FF2B5EF4-FFF2-40B4-BE49-F238E27FC236}">
                <a16:creationId xmlns:a16="http://schemas.microsoft.com/office/drawing/2014/main" id="{AF67798D-4421-5744-A047-55A0FEEBA9B1}"/>
              </a:ext>
            </a:extLst>
          </p:cNvPr>
          <p:cNvSpPr/>
          <p:nvPr/>
        </p:nvSpPr>
        <p:spPr>
          <a:xfrm>
            <a:off x="2601797" y="3074710"/>
            <a:ext cx="2394409" cy="1621408"/>
          </a:xfrm>
          <a:prstGeom prst="roundRect">
            <a:avLst/>
          </a:prstGeom>
          <a:solidFill>
            <a:srgbClr val="75A3B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Décision B </a:t>
            </a:r>
          </a:p>
          <a:p>
            <a:pPr algn="ctr"/>
            <a:r>
              <a:rPr lang="fr-BE" dirty="0"/>
              <a:t>Le travailleur est définitivement inapte pour le travail convenu</a:t>
            </a:r>
            <a:endParaRPr lang="fr-FR" dirty="0"/>
          </a:p>
        </p:txBody>
      </p:sp>
      <p:sp>
        <p:nvSpPr>
          <p:cNvPr id="5" name="Rectangle : coins arrondis 4">
            <a:extLst>
              <a:ext uri="{FF2B5EF4-FFF2-40B4-BE49-F238E27FC236}">
                <a16:creationId xmlns:a16="http://schemas.microsoft.com/office/drawing/2014/main" id="{D31A4303-C145-4973-072A-21445A3459D9}"/>
              </a:ext>
            </a:extLst>
          </p:cNvPr>
          <p:cNvSpPr/>
          <p:nvPr/>
        </p:nvSpPr>
        <p:spPr>
          <a:xfrm>
            <a:off x="2601797" y="4868043"/>
            <a:ext cx="2394409" cy="1621408"/>
          </a:xfrm>
          <a:prstGeom prst="roundRect">
            <a:avLst/>
          </a:prstGeom>
          <a:solidFill>
            <a:srgbClr val="B8CFD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Décision A </a:t>
            </a:r>
          </a:p>
          <a:p>
            <a:pPr algn="ctr"/>
            <a:r>
              <a:rPr lang="fr-BE" dirty="0"/>
              <a:t>Le travailleur peut reprendre le travail convenu dans un certain délai</a:t>
            </a:r>
            <a:endParaRPr lang="fr-FR" dirty="0"/>
          </a:p>
        </p:txBody>
      </p:sp>
      <p:cxnSp>
        <p:nvCxnSpPr>
          <p:cNvPr id="12" name="Connecteur droit avec flèche 11">
            <a:extLst>
              <a:ext uri="{FF2B5EF4-FFF2-40B4-BE49-F238E27FC236}">
                <a16:creationId xmlns:a16="http://schemas.microsoft.com/office/drawing/2014/main" id="{952EA15A-4CA7-49FA-DA76-D1B92B3DA5ED}"/>
              </a:ext>
            </a:extLst>
          </p:cNvPr>
          <p:cNvCxnSpPr>
            <a:cxnSpLocks/>
            <a:stCxn id="3" idx="3"/>
          </p:cNvCxnSpPr>
          <p:nvPr/>
        </p:nvCxnSpPr>
        <p:spPr>
          <a:xfrm>
            <a:off x="4996206" y="3885414"/>
            <a:ext cx="2207443" cy="9826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Rectangle : coins arrondis 5">
            <a:extLst>
              <a:ext uri="{FF2B5EF4-FFF2-40B4-BE49-F238E27FC236}">
                <a16:creationId xmlns:a16="http://schemas.microsoft.com/office/drawing/2014/main" id="{ED9961F1-1916-7082-BB5C-CD8283922423}"/>
              </a:ext>
            </a:extLst>
          </p:cNvPr>
          <p:cNvSpPr/>
          <p:nvPr/>
        </p:nvSpPr>
        <p:spPr>
          <a:xfrm>
            <a:off x="5364636" y="3702119"/>
            <a:ext cx="1225485" cy="883874"/>
          </a:xfrm>
          <a:prstGeom prst="roundRect">
            <a:avLst/>
          </a:prstGeom>
          <a:solidFill>
            <a:schemeClr val="bg1"/>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b="1" dirty="0">
                <a:solidFill>
                  <a:schemeClr val="tx1"/>
                </a:solidFill>
              </a:rPr>
              <a:t>Recours</a:t>
            </a:r>
            <a:endParaRPr lang="fr-FR" b="1" dirty="0">
              <a:solidFill>
                <a:schemeClr val="tx1"/>
              </a:solidFill>
            </a:endParaRPr>
          </a:p>
        </p:txBody>
      </p:sp>
      <p:cxnSp>
        <p:nvCxnSpPr>
          <p:cNvPr id="15" name="Connecteur droit avec flèche 14">
            <a:extLst>
              <a:ext uri="{FF2B5EF4-FFF2-40B4-BE49-F238E27FC236}">
                <a16:creationId xmlns:a16="http://schemas.microsoft.com/office/drawing/2014/main" id="{0FB86B06-0F0C-32E3-2493-DFDAB89AC9A1}"/>
              </a:ext>
            </a:extLst>
          </p:cNvPr>
          <p:cNvCxnSpPr>
            <a:cxnSpLocks/>
          </p:cNvCxnSpPr>
          <p:nvPr/>
        </p:nvCxnSpPr>
        <p:spPr>
          <a:xfrm>
            <a:off x="4997777" y="5678747"/>
            <a:ext cx="220430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Rectangle : coins arrondis 16">
            <a:extLst>
              <a:ext uri="{FF2B5EF4-FFF2-40B4-BE49-F238E27FC236}">
                <a16:creationId xmlns:a16="http://schemas.microsoft.com/office/drawing/2014/main" id="{CBB39D63-0DD3-F492-0F81-42D33818B7A4}"/>
              </a:ext>
            </a:extLst>
          </p:cNvPr>
          <p:cNvSpPr/>
          <p:nvPr/>
        </p:nvSpPr>
        <p:spPr>
          <a:xfrm>
            <a:off x="7203649" y="4585993"/>
            <a:ext cx="2386554" cy="2161224"/>
          </a:xfrm>
          <a:prstGeom prst="roundRect">
            <a:avLst/>
          </a:prstGeom>
          <a:solidFill>
            <a:srgbClr val="D6E5E3"/>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solidFill>
                  <a:schemeClr val="tx1"/>
                </a:solidFill>
              </a:rPr>
              <a:t>Employeur évalue les possibilités de réintégration du travailleur sur la base des recommandations du médecin du travail</a:t>
            </a:r>
            <a:endParaRPr lang="fr-FR" dirty="0">
              <a:solidFill>
                <a:schemeClr val="tx1"/>
              </a:solidFill>
            </a:endParaRPr>
          </a:p>
        </p:txBody>
      </p:sp>
      <p:sp>
        <p:nvSpPr>
          <p:cNvPr id="21" name="Rectangle : coins arrondis 20">
            <a:extLst>
              <a:ext uri="{FF2B5EF4-FFF2-40B4-BE49-F238E27FC236}">
                <a16:creationId xmlns:a16="http://schemas.microsoft.com/office/drawing/2014/main" id="{335A3CDD-A4FF-2163-BFFF-42ADCBF951D7}"/>
              </a:ext>
            </a:extLst>
          </p:cNvPr>
          <p:cNvSpPr/>
          <p:nvPr/>
        </p:nvSpPr>
        <p:spPr>
          <a:xfrm>
            <a:off x="6397656" y="1518891"/>
            <a:ext cx="1945065" cy="1621409"/>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solidFill>
                  <a:schemeClr val="tx1"/>
                </a:solidFill>
              </a:rPr>
              <a:t>Refus de l’employeur avec motivations : fin du trajet </a:t>
            </a:r>
            <a:endParaRPr lang="fr-FR" dirty="0">
              <a:solidFill>
                <a:schemeClr val="tx1"/>
              </a:solidFill>
            </a:endParaRPr>
          </a:p>
        </p:txBody>
      </p:sp>
      <p:cxnSp>
        <p:nvCxnSpPr>
          <p:cNvPr id="27" name="Connecteur droit avec flèche 26">
            <a:extLst>
              <a:ext uri="{FF2B5EF4-FFF2-40B4-BE49-F238E27FC236}">
                <a16:creationId xmlns:a16="http://schemas.microsoft.com/office/drawing/2014/main" id="{BB9A4D00-D64C-6444-102B-752F08DB24F4}"/>
              </a:ext>
            </a:extLst>
          </p:cNvPr>
          <p:cNvCxnSpPr>
            <a:cxnSpLocks/>
            <a:stCxn id="50" idx="3"/>
            <a:endCxn id="5" idx="1"/>
          </p:cNvCxnSpPr>
          <p:nvPr/>
        </p:nvCxnSpPr>
        <p:spPr>
          <a:xfrm>
            <a:off x="1728248" y="3878842"/>
            <a:ext cx="873549" cy="17999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Connecteur droit avec flèche 29">
            <a:extLst>
              <a:ext uri="{FF2B5EF4-FFF2-40B4-BE49-F238E27FC236}">
                <a16:creationId xmlns:a16="http://schemas.microsoft.com/office/drawing/2014/main" id="{39DA03E2-CA9B-FBE8-4D94-DA5404C83622}"/>
              </a:ext>
            </a:extLst>
          </p:cNvPr>
          <p:cNvCxnSpPr>
            <a:cxnSpLocks/>
            <a:stCxn id="50" idx="3"/>
            <a:endCxn id="3" idx="1"/>
          </p:cNvCxnSpPr>
          <p:nvPr/>
        </p:nvCxnSpPr>
        <p:spPr>
          <a:xfrm>
            <a:off x="1728248" y="3878842"/>
            <a:ext cx="873549" cy="65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Connecteur droit avec flèche 34">
            <a:extLst>
              <a:ext uri="{FF2B5EF4-FFF2-40B4-BE49-F238E27FC236}">
                <a16:creationId xmlns:a16="http://schemas.microsoft.com/office/drawing/2014/main" id="{3F2E98A6-D10E-82D8-9200-DA5E466F1730}"/>
              </a:ext>
            </a:extLst>
          </p:cNvPr>
          <p:cNvCxnSpPr>
            <a:cxnSpLocks/>
            <a:stCxn id="50" idx="3"/>
          </p:cNvCxnSpPr>
          <p:nvPr/>
        </p:nvCxnSpPr>
        <p:spPr>
          <a:xfrm flipV="1">
            <a:off x="1728248" y="1989957"/>
            <a:ext cx="873549" cy="18888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Rectangle : coins arrondis 39">
            <a:extLst>
              <a:ext uri="{FF2B5EF4-FFF2-40B4-BE49-F238E27FC236}">
                <a16:creationId xmlns:a16="http://schemas.microsoft.com/office/drawing/2014/main" id="{058DD087-598C-5D49-29BA-1E787B3E9D3A}"/>
              </a:ext>
            </a:extLst>
          </p:cNvPr>
          <p:cNvSpPr/>
          <p:nvPr/>
        </p:nvSpPr>
        <p:spPr>
          <a:xfrm>
            <a:off x="9052875" y="1518891"/>
            <a:ext cx="1945065" cy="1621409"/>
          </a:xfrm>
          <a:prstGeom prst="roundRect">
            <a:avLst/>
          </a:prstGeom>
          <a:solidFill>
            <a:srgbClr val="75A3B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solidFill>
                  <a:schemeClr val="bg1"/>
                </a:solidFill>
              </a:rPr>
              <a:t>Plan de réintégration et accord mutualité</a:t>
            </a:r>
            <a:endParaRPr lang="fr-FR" dirty="0">
              <a:solidFill>
                <a:schemeClr val="bg1"/>
              </a:solidFill>
            </a:endParaRPr>
          </a:p>
        </p:txBody>
      </p:sp>
      <p:sp>
        <p:nvSpPr>
          <p:cNvPr id="42" name="Rectangle : coins arrondis 41">
            <a:extLst>
              <a:ext uri="{FF2B5EF4-FFF2-40B4-BE49-F238E27FC236}">
                <a16:creationId xmlns:a16="http://schemas.microsoft.com/office/drawing/2014/main" id="{DCCF067E-653C-7165-7EB8-CBAE0C6A4713}"/>
              </a:ext>
            </a:extLst>
          </p:cNvPr>
          <p:cNvSpPr/>
          <p:nvPr/>
        </p:nvSpPr>
        <p:spPr>
          <a:xfrm>
            <a:off x="10548594" y="3515277"/>
            <a:ext cx="1329179" cy="1352759"/>
          </a:xfrm>
          <a:prstGeom prst="roundRect">
            <a:avLst/>
          </a:prstGeom>
          <a:solidFill>
            <a:srgbClr val="75A3B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solidFill>
                  <a:schemeClr val="bg1"/>
                </a:solidFill>
              </a:rPr>
              <a:t>Accord travailleur : exécution du plan</a:t>
            </a:r>
            <a:endParaRPr lang="fr-FR" dirty="0">
              <a:solidFill>
                <a:schemeClr val="bg1"/>
              </a:solidFill>
            </a:endParaRPr>
          </a:p>
        </p:txBody>
      </p:sp>
      <p:sp>
        <p:nvSpPr>
          <p:cNvPr id="44" name="Rectangle : coins arrondis 43">
            <a:extLst>
              <a:ext uri="{FF2B5EF4-FFF2-40B4-BE49-F238E27FC236}">
                <a16:creationId xmlns:a16="http://schemas.microsoft.com/office/drawing/2014/main" id="{A66EAFA0-E65D-1DC7-1FE5-FFCF6C9F03BF}"/>
              </a:ext>
            </a:extLst>
          </p:cNvPr>
          <p:cNvSpPr/>
          <p:nvPr/>
        </p:nvSpPr>
        <p:spPr>
          <a:xfrm>
            <a:off x="10666428" y="5243013"/>
            <a:ext cx="1329179" cy="1352759"/>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solidFill>
                  <a:schemeClr val="tx1"/>
                </a:solidFill>
              </a:rPr>
              <a:t>Refus travailleur : fin du trajet</a:t>
            </a:r>
            <a:endParaRPr lang="fr-FR" dirty="0">
              <a:solidFill>
                <a:schemeClr val="tx1"/>
              </a:solidFill>
            </a:endParaRPr>
          </a:p>
        </p:txBody>
      </p:sp>
      <p:cxnSp>
        <p:nvCxnSpPr>
          <p:cNvPr id="47" name="Connecteur droit avec flèche 46">
            <a:extLst>
              <a:ext uri="{FF2B5EF4-FFF2-40B4-BE49-F238E27FC236}">
                <a16:creationId xmlns:a16="http://schemas.microsoft.com/office/drawing/2014/main" id="{00A48BD0-E082-5586-5E40-976FDE43F6C8}"/>
              </a:ext>
            </a:extLst>
          </p:cNvPr>
          <p:cNvCxnSpPr>
            <a:cxnSpLocks/>
            <a:stCxn id="17" idx="0"/>
            <a:endCxn id="21" idx="2"/>
          </p:cNvCxnSpPr>
          <p:nvPr/>
        </p:nvCxnSpPr>
        <p:spPr>
          <a:xfrm flipH="1" flipV="1">
            <a:off x="7370189" y="3140300"/>
            <a:ext cx="1026737" cy="14456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2" name="Connecteur droit avec flèche 51">
            <a:extLst>
              <a:ext uri="{FF2B5EF4-FFF2-40B4-BE49-F238E27FC236}">
                <a16:creationId xmlns:a16="http://schemas.microsoft.com/office/drawing/2014/main" id="{CD2A3F2D-7059-370F-B5B3-2C5276081EC1}"/>
              </a:ext>
            </a:extLst>
          </p:cNvPr>
          <p:cNvCxnSpPr>
            <a:cxnSpLocks/>
            <a:stCxn id="17" idx="0"/>
            <a:endCxn id="40" idx="2"/>
          </p:cNvCxnSpPr>
          <p:nvPr/>
        </p:nvCxnSpPr>
        <p:spPr>
          <a:xfrm flipV="1">
            <a:off x="8396926" y="3140300"/>
            <a:ext cx="1628482" cy="14456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5" name="Connecteur : en angle 54">
            <a:extLst>
              <a:ext uri="{FF2B5EF4-FFF2-40B4-BE49-F238E27FC236}">
                <a16:creationId xmlns:a16="http://schemas.microsoft.com/office/drawing/2014/main" id="{59221B2F-2BBF-B668-1815-0F1B5A1D7CF4}"/>
              </a:ext>
            </a:extLst>
          </p:cNvPr>
          <p:cNvCxnSpPr>
            <a:cxnSpLocks/>
            <a:stCxn id="40" idx="2"/>
            <a:endCxn id="42" idx="1"/>
          </p:cNvCxnSpPr>
          <p:nvPr/>
        </p:nvCxnSpPr>
        <p:spPr>
          <a:xfrm rot="16200000" flipH="1">
            <a:off x="9761323" y="3404385"/>
            <a:ext cx="1051357" cy="523186"/>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8" name="Connecteur : en angle 57">
            <a:extLst>
              <a:ext uri="{FF2B5EF4-FFF2-40B4-BE49-F238E27FC236}">
                <a16:creationId xmlns:a16="http://schemas.microsoft.com/office/drawing/2014/main" id="{621E68E1-0B53-5CBA-D49A-3FB1746FBC21}"/>
              </a:ext>
            </a:extLst>
          </p:cNvPr>
          <p:cNvCxnSpPr>
            <a:cxnSpLocks/>
            <a:stCxn id="40" idx="2"/>
            <a:endCxn id="44" idx="1"/>
          </p:cNvCxnSpPr>
          <p:nvPr/>
        </p:nvCxnSpPr>
        <p:spPr>
          <a:xfrm rot="16200000" flipH="1">
            <a:off x="8956372" y="4209336"/>
            <a:ext cx="2779093" cy="641020"/>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625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2"/>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3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down)">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47"/>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grpId="1" nodeType="clickEffect">
                                  <p:stCondLst>
                                    <p:cond delay="0"/>
                                  </p:stCondLst>
                                  <p:childTnLst>
                                    <p:set>
                                      <p:cBhvr>
                                        <p:cTn id="73" dur="1" fill="hold">
                                          <p:stCondLst>
                                            <p:cond delay="0"/>
                                          </p:stCondLst>
                                        </p:cTn>
                                        <p:tgtEl>
                                          <p:spTgt spid="21"/>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47"/>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52"/>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fade">
                                      <p:cBhvr>
                                        <p:cTn id="84" dur="1000"/>
                                        <p:tgtEl>
                                          <p:spTgt spid="40"/>
                                        </p:tgtEl>
                                      </p:cBhvr>
                                    </p:animEffect>
                                    <p:anim calcmode="lin" valueType="num">
                                      <p:cBhvr>
                                        <p:cTn id="85" dur="1000" fill="hold"/>
                                        <p:tgtEl>
                                          <p:spTgt spid="40"/>
                                        </p:tgtEl>
                                        <p:attrNameLst>
                                          <p:attrName>ppt_x</p:attrName>
                                        </p:attrNameLst>
                                      </p:cBhvr>
                                      <p:tavLst>
                                        <p:tav tm="0">
                                          <p:val>
                                            <p:strVal val="#ppt_x"/>
                                          </p:val>
                                        </p:tav>
                                        <p:tav tm="100000">
                                          <p:val>
                                            <p:strVal val="#ppt_x"/>
                                          </p:val>
                                        </p:tav>
                                      </p:tavLst>
                                    </p:anim>
                                    <p:anim calcmode="lin" valueType="num">
                                      <p:cBhvr>
                                        <p:cTn id="8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fade">
                                      <p:cBhvr>
                                        <p:cTn id="95" dur="1000"/>
                                        <p:tgtEl>
                                          <p:spTgt spid="44"/>
                                        </p:tgtEl>
                                      </p:cBhvr>
                                    </p:animEffect>
                                    <p:anim calcmode="lin" valueType="num">
                                      <p:cBhvr>
                                        <p:cTn id="96" dur="1000" fill="hold"/>
                                        <p:tgtEl>
                                          <p:spTgt spid="44"/>
                                        </p:tgtEl>
                                        <p:attrNameLst>
                                          <p:attrName>ppt_x</p:attrName>
                                        </p:attrNameLst>
                                      </p:cBhvr>
                                      <p:tavLst>
                                        <p:tav tm="0">
                                          <p:val>
                                            <p:strVal val="#ppt_x"/>
                                          </p:val>
                                        </p:tav>
                                        <p:tav tm="100000">
                                          <p:val>
                                            <p:strVal val="#ppt_x"/>
                                          </p:val>
                                        </p:tav>
                                      </p:tavLst>
                                    </p:anim>
                                    <p:anim calcmode="lin" valueType="num">
                                      <p:cBhvr>
                                        <p:cTn id="9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grpId="1" nodeType="clickEffect">
                                  <p:stCondLst>
                                    <p:cond delay="0"/>
                                  </p:stCondLst>
                                  <p:childTnLst>
                                    <p:set>
                                      <p:cBhvr>
                                        <p:cTn id="101" dur="1" fill="hold">
                                          <p:stCondLst>
                                            <p:cond delay="0"/>
                                          </p:stCondLst>
                                        </p:cTn>
                                        <p:tgtEl>
                                          <p:spTgt spid="44"/>
                                        </p:tgtEl>
                                        <p:attrNameLst>
                                          <p:attrName>style.visibility</p:attrName>
                                        </p:attrNameLst>
                                      </p:cBhvr>
                                      <p:to>
                                        <p:strVal val="hidden"/>
                                      </p:to>
                                    </p:set>
                                  </p:childTnLst>
                                </p:cTn>
                              </p:par>
                              <p:par>
                                <p:cTn id="102" presetID="1" presetClass="exit" presetSubtype="0" fill="hold" nodeType="withEffect">
                                  <p:stCondLst>
                                    <p:cond delay="0"/>
                                  </p:stCondLst>
                                  <p:childTnLst>
                                    <p:set>
                                      <p:cBhvr>
                                        <p:cTn id="103" dur="1" fill="hold">
                                          <p:stCondLst>
                                            <p:cond delay="0"/>
                                          </p:stCondLst>
                                        </p:cTn>
                                        <p:tgtEl>
                                          <p:spTgt spid="58"/>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nodeType="clickEffect">
                                  <p:stCondLst>
                                    <p:cond delay="0"/>
                                  </p:stCondLst>
                                  <p:childTnLst>
                                    <p:set>
                                      <p:cBhvr>
                                        <p:cTn id="107" dur="1" fill="hold">
                                          <p:stCondLst>
                                            <p:cond delay="0"/>
                                          </p:stCondLst>
                                        </p:cTn>
                                        <p:tgtEl>
                                          <p:spTgt spid="55"/>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fade">
                                      <p:cBhvr>
                                        <p:cTn id="112" dur="1000"/>
                                        <p:tgtEl>
                                          <p:spTgt spid="42"/>
                                        </p:tgtEl>
                                      </p:cBhvr>
                                    </p:animEffect>
                                    <p:anim calcmode="lin" valueType="num">
                                      <p:cBhvr>
                                        <p:cTn id="113" dur="1000" fill="hold"/>
                                        <p:tgtEl>
                                          <p:spTgt spid="42"/>
                                        </p:tgtEl>
                                        <p:attrNameLst>
                                          <p:attrName>ppt_x</p:attrName>
                                        </p:attrNameLst>
                                      </p:cBhvr>
                                      <p:tavLst>
                                        <p:tav tm="0">
                                          <p:val>
                                            <p:strVal val="#ppt_x"/>
                                          </p:val>
                                        </p:tav>
                                        <p:tav tm="100000">
                                          <p:val>
                                            <p:strVal val="#ppt_x"/>
                                          </p:val>
                                        </p:tav>
                                      </p:tavLst>
                                    </p:anim>
                                    <p:anim calcmode="lin" valueType="num">
                                      <p:cBhvr>
                                        <p:cTn id="1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5" grpId="0" animBg="1"/>
      <p:bldP spid="6" grpId="0" animBg="1"/>
      <p:bldP spid="17" grpId="0" animBg="1"/>
      <p:bldP spid="21" grpId="0" animBg="1"/>
      <p:bldP spid="21" grpId="1" animBg="1"/>
      <p:bldP spid="40" grpId="0" animBg="1"/>
      <p:bldP spid="42" grpId="0" animBg="1"/>
      <p:bldP spid="44" grpId="0" animBg="1"/>
      <p:bldP spid="4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1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5A80E8-71C8-965F-FF00-ACFB090D37EA}"/>
              </a:ext>
            </a:extLst>
          </p:cNvPr>
          <p:cNvSpPr>
            <a:spLocks noGrp="1"/>
          </p:cNvSpPr>
          <p:nvPr>
            <p:ph type="title"/>
          </p:nvPr>
        </p:nvSpPr>
        <p:spPr/>
        <p:txBody>
          <a:bodyPr/>
          <a:lstStyle/>
          <a:p>
            <a:r>
              <a:rPr lang="fr-BE" dirty="0"/>
              <a:t>En fin d’incapacité de travail</a:t>
            </a:r>
            <a:endParaRPr lang="fr-FR" dirty="0"/>
          </a:p>
        </p:txBody>
      </p:sp>
      <p:sp>
        <p:nvSpPr>
          <p:cNvPr id="3" name="Espace réservé du texte 2">
            <a:extLst>
              <a:ext uri="{FF2B5EF4-FFF2-40B4-BE49-F238E27FC236}">
                <a16:creationId xmlns:a16="http://schemas.microsoft.com/office/drawing/2014/main" id="{47B85FAD-5B10-D1BB-DFE5-6B6FA66E6844}"/>
              </a:ext>
            </a:extLst>
          </p:cNvPr>
          <p:cNvSpPr>
            <a:spLocks noGrp="1"/>
          </p:cNvSpPr>
          <p:nvPr>
            <p:ph type="body" idx="1"/>
          </p:nvPr>
        </p:nvSpPr>
        <p:spPr/>
        <p:txBody>
          <a:bodyPr/>
          <a:lstStyle/>
          <a:p>
            <a:r>
              <a:rPr lang="fr-BE" dirty="0">
                <a:solidFill>
                  <a:schemeClr val="bg2">
                    <a:lumMod val="50000"/>
                  </a:schemeClr>
                </a:solidFill>
              </a:rPr>
              <a:t>Réaccueillir le travailleur</a:t>
            </a:r>
            <a:endParaRPr lang="fr-FR" dirty="0">
              <a:solidFill>
                <a:schemeClr val="bg2">
                  <a:lumMod val="50000"/>
                </a:schemeClr>
              </a:solidFill>
            </a:endParaRPr>
          </a:p>
        </p:txBody>
      </p:sp>
    </p:spTree>
    <p:extLst>
      <p:ext uri="{BB962C8B-B14F-4D97-AF65-F5344CB8AC3E}">
        <p14:creationId xmlns:p14="http://schemas.microsoft.com/office/powerpoint/2010/main" val="1873711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BB1CCE-9917-BBD6-7378-183C78810251}"/>
              </a:ext>
            </a:extLst>
          </p:cNvPr>
          <p:cNvSpPr>
            <a:spLocks noGrp="1"/>
          </p:cNvSpPr>
          <p:nvPr>
            <p:ph type="title"/>
          </p:nvPr>
        </p:nvSpPr>
        <p:spPr>
          <a:xfrm>
            <a:off x="838200" y="365126"/>
            <a:ext cx="10515600" cy="967564"/>
          </a:xfrm>
        </p:spPr>
        <p:txBody>
          <a:bodyPr>
            <a:normAutofit/>
          </a:bodyPr>
          <a:lstStyle/>
          <a:p>
            <a:pPr algn="ctr"/>
            <a:r>
              <a:rPr lang="fr-BE" sz="3600" dirty="0"/>
              <a:t>La visite de pré-reprise du travail </a:t>
            </a:r>
            <a:endParaRPr lang="fr-FR" sz="3600" dirty="0"/>
          </a:p>
        </p:txBody>
      </p:sp>
      <p:sp>
        <p:nvSpPr>
          <p:cNvPr id="3" name="ZoneTexte 2">
            <a:extLst>
              <a:ext uri="{FF2B5EF4-FFF2-40B4-BE49-F238E27FC236}">
                <a16:creationId xmlns:a16="http://schemas.microsoft.com/office/drawing/2014/main" id="{8C28C3D4-1785-12AE-5612-30E84851CF97}"/>
              </a:ext>
            </a:extLst>
          </p:cNvPr>
          <p:cNvSpPr txBox="1"/>
          <p:nvPr/>
        </p:nvSpPr>
        <p:spPr>
          <a:xfrm>
            <a:off x="8083685" y="1332690"/>
            <a:ext cx="2363821" cy="646331"/>
          </a:xfrm>
          <a:prstGeom prst="rect">
            <a:avLst/>
          </a:prstGeom>
          <a:noFill/>
        </p:spPr>
        <p:txBody>
          <a:bodyPr wrap="square" rtlCol="0">
            <a:spAutoFit/>
          </a:bodyPr>
          <a:lstStyle/>
          <a:p>
            <a:r>
              <a:rPr lang="fr-BE" dirty="0"/>
              <a:t>Art. I.4-36, Code du bien-être au travail</a:t>
            </a:r>
            <a:endParaRPr lang="fr-FR" dirty="0"/>
          </a:p>
        </p:txBody>
      </p:sp>
      <p:sp>
        <p:nvSpPr>
          <p:cNvPr id="4" name="ZoneTexte 3">
            <a:extLst>
              <a:ext uri="{FF2B5EF4-FFF2-40B4-BE49-F238E27FC236}">
                <a16:creationId xmlns:a16="http://schemas.microsoft.com/office/drawing/2014/main" id="{114F7CBA-DFFD-C065-4D35-FE7C3D13496E}"/>
              </a:ext>
            </a:extLst>
          </p:cNvPr>
          <p:cNvSpPr txBox="1"/>
          <p:nvPr/>
        </p:nvSpPr>
        <p:spPr>
          <a:xfrm>
            <a:off x="330740" y="1789889"/>
            <a:ext cx="2500009" cy="1938992"/>
          </a:xfrm>
          <a:prstGeom prst="rect">
            <a:avLst/>
          </a:prstGeom>
          <a:solidFill>
            <a:srgbClr val="B8CFD9"/>
          </a:solidFill>
          <a:ln>
            <a:noFill/>
          </a:ln>
          <a:effectLst>
            <a:outerShdw blurRad="50800" dist="38100" dir="2700000" algn="tl" rotWithShape="0">
              <a:prstClr val="black">
                <a:alpha val="40000"/>
              </a:prstClr>
            </a:outerShdw>
          </a:effectLst>
        </p:spPr>
        <p:txBody>
          <a:bodyPr wrap="square" rtlCol="0">
            <a:spAutoFit/>
          </a:bodyPr>
          <a:lstStyle/>
          <a:p>
            <a:pPr algn="ctr"/>
            <a:r>
              <a:rPr lang="fr-BE" sz="2400" dirty="0"/>
              <a:t>Tous les travailleurs (soumis ou non à la surveillance de santé)</a:t>
            </a:r>
            <a:endParaRPr lang="fr-FR" sz="2400" dirty="0"/>
          </a:p>
        </p:txBody>
      </p:sp>
      <p:sp>
        <p:nvSpPr>
          <p:cNvPr id="6" name="Rectangle : coins arrondis 5">
            <a:extLst>
              <a:ext uri="{FF2B5EF4-FFF2-40B4-BE49-F238E27FC236}">
                <a16:creationId xmlns:a16="http://schemas.microsoft.com/office/drawing/2014/main" id="{8F21F4ED-C98D-5DE3-A051-4B39EAA6CABE}"/>
              </a:ext>
            </a:extLst>
          </p:cNvPr>
          <p:cNvSpPr/>
          <p:nvPr/>
        </p:nvSpPr>
        <p:spPr>
          <a:xfrm>
            <a:off x="2140084" y="3429000"/>
            <a:ext cx="3677055" cy="2091447"/>
          </a:xfrm>
          <a:prstGeom prst="roundRect">
            <a:avLst/>
          </a:prstGeom>
          <a:solidFill>
            <a:srgbClr val="EBF4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800" dirty="0">
                <a:solidFill>
                  <a:schemeClr val="bg2">
                    <a:lumMod val="50000"/>
                  </a:schemeClr>
                </a:solidFill>
              </a:rPr>
              <a:t>Objectif : Evaluer le besoin éventuel d’un aménagement du travail </a:t>
            </a:r>
          </a:p>
          <a:p>
            <a:pPr algn="ctr"/>
            <a:r>
              <a:rPr lang="fr-BE" sz="2800" dirty="0">
                <a:solidFill>
                  <a:schemeClr val="bg2">
                    <a:lumMod val="50000"/>
                  </a:schemeClr>
                </a:solidFill>
              </a:rPr>
              <a:t>= proposition! </a:t>
            </a:r>
            <a:endParaRPr lang="fr-FR" sz="2800" dirty="0">
              <a:solidFill>
                <a:schemeClr val="bg2">
                  <a:lumMod val="50000"/>
                </a:schemeClr>
              </a:solidFill>
            </a:endParaRPr>
          </a:p>
        </p:txBody>
      </p:sp>
      <p:pic>
        <p:nvPicPr>
          <p:cNvPr id="8" name="Graphique 7" descr="Femme médecin contour">
            <a:extLst>
              <a:ext uri="{FF2B5EF4-FFF2-40B4-BE49-F238E27FC236}">
                <a16:creationId xmlns:a16="http://schemas.microsoft.com/office/drawing/2014/main" id="{16F8F4AC-F709-9D0A-3FD4-36F1CFBA40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64505" y="1121967"/>
            <a:ext cx="1714107" cy="1714107"/>
          </a:xfrm>
          <a:prstGeom prst="rect">
            <a:avLst/>
          </a:prstGeom>
        </p:spPr>
      </p:pic>
      <p:sp>
        <p:nvSpPr>
          <p:cNvPr id="9" name="Rectangle : coins arrondis 8">
            <a:extLst>
              <a:ext uri="{FF2B5EF4-FFF2-40B4-BE49-F238E27FC236}">
                <a16:creationId xmlns:a16="http://schemas.microsoft.com/office/drawing/2014/main" id="{173D1A5F-E52D-E4D9-7BA4-4DB82CB61434}"/>
              </a:ext>
            </a:extLst>
          </p:cNvPr>
          <p:cNvSpPr/>
          <p:nvPr/>
        </p:nvSpPr>
        <p:spPr>
          <a:xfrm>
            <a:off x="3429150" y="2308173"/>
            <a:ext cx="1291472" cy="5279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Médecin du travail</a:t>
            </a:r>
            <a:endParaRPr lang="fr-FR" dirty="0"/>
          </a:p>
        </p:txBody>
      </p:sp>
      <p:sp>
        <p:nvSpPr>
          <p:cNvPr id="10" name="ZoneTexte 9">
            <a:extLst>
              <a:ext uri="{FF2B5EF4-FFF2-40B4-BE49-F238E27FC236}">
                <a16:creationId xmlns:a16="http://schemas.microsoft.com/office/drawing/2014/main" id="{C42CFB88-D26E-5E04-F847-A027113FB817}"/>
              </a:ext>
            </a:extLst>
          </p:cNvPr>
          <p:cNvSpPr txBox="1"/>
          <p:nvPr/>
        </p:nvSpPr>
        <p:spPr>
          <a:xfrm>
            <a:off x="5817139" y="5835192"/>
            <a:ext cx="3044057" cy="923330"/>
          </a:xfrm>
          <a:prstGeom prst="rect">
            <a:avLst/>
          </a:prstGeom>
          <a:noFill/>
          <a:ln w="28575">
            <a:solidFill>
              <a:schemeClr val="accent2">
                <a:lumMod val="20000"/>
                <a:lumOff val="80000"/>
              </a:schemeClr>
            </a:solidFill>
          </a:ln>
        </p:spPr>
        <p:txBody>
          <a:bodyPr wrap="square" rtlCol="0">
            <a:spAutoFit/>
          </a:bodyPr>
          <a:lstStyle/>
          <a:p>
            <a:pPr algn="ctr"/>
            <a:r>
              <a:rPr lang="fr-BE" dirty="0"/>
              <a:t>Remarque : les frais de déplacement du travailleur sont à charge de l’employeur</a:t>
            </a:r>
            <a:endParaRPr lang="fr-FR" dirty="0"/>
          </a:p>
        </p:txBody>
      </p:sp>
      <p:pic>
        <p:nvPicPr>
          <p:cNvPr id="12" name="Image 11" descr="Femme qui parle à un médecin">
            <a:extLst>
              <a:ext uri="{FF2B5EF4-FFF2-40B4-BE49-F238E27FC236}">
                <a16:creationId xmlns:a16="http://schemas.microsoft.com/office/drawing/2014/main" id="{68229E28-FF53-89F6-A399-9ABD09E2CB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08581" y="2293268"/>
            <a:ext cx="4373645" cy="2915763"/>
          </a:xfrm>
          <a:prstGeom prst="rect">
            <a:avLst/>
          </a:prstGeom>
        </p:spPr>
      </p:pic>
    </p:spTree>
    <p:extLst>
      <p:ext uri="{BB962C8B-B14F-4D97-AF65-F5344CB8AC3E}">
        <p14:creationId xmlns:p14="http://schemas.microsoft.com/office/powerpoint/2010/main" val="373013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8481F-049D-5954-08DB-FCF0788454F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DACD856-3327-5654-D7A4-6D4D0DB45A4C}"/>
              </a:ext>
            </a:extLst>
          </p:cNvPr>
          <p:cNvSpPr>
            <a:spLocks noGrp="1"/>
          </p:cNvSpPr>
          <p:nvPr>
            <p:ph type="title"/>
          </p:nvPr>
        </p:nvSpPr>
        <p:spPr>
          <a:xfrm>
            <a:off x="838200" y="365126"/>
            <a:ext cx="10515600" cy="967564"/>
          </a:xfrm>
        </p:spPr>
        <p:txBody>
          <a:bodyPr>
            <a:normAutofit/>
          </a:bodyPr>
          <a:lstStyle/>
          <a:p>
            <a:pPr algn="ctr"/>
            <a:r>
              <a:rPr lang="fr-BE" sz="3600" dirty="0"/>
              <a:t>L’examen de reprise du travail</a:t>
            </a:r>
            <a:endParaRPr lang="fr-FR" sz="3600" dirty="0"/>
          </a:p>
        </p:txBody>
      </p:sp>
      <p:sp>
        <p:nvSpPr>
          <p:cNvPr id="3" name="ZoneTexte 2">
            <a:extLst>
              <a:ext uri="{FF2B5EF4-FFF2-40B4-BE49-F238E27FC236}">
                <a16:creationId xmlns:a16="http://schemas.microsoft.com/office/drawing/2014/main" id="{C5C08E07-8727-F197-5797-DBC2EA9D65CB}"/>
              </a:ext>
            </a:extLst>
          </p:cNvPr>
          <p:cNvSpPr txBox="1"/>
          <p:nvPr/>
        </p:nvSpPr>
        <p:spPr>
          <a:xfrm>
            <a:off x="8083685" y="1332690"/>
            <a:ext cx="2363821" cy="646331"/>
          </a:xfrm>
          <a:prstGeom prst="rect">
            <a:avLst/>
          </a:prstGeom>
          <a:noFill/>
        </p:spPr>
        <p:txBody>
          <a:bodyPr wrap="square" rtlCol="0">
            <a:spAutoFit/>
          </a:bodyPr>
          <a:lstStyle/>
          <a:p>
            <a:r>
              <a:rPr lang="fr-BE" dirty="0"/>
              <a:t>Art. I.4-34 et 35, Code du bien-être au travail</a:t>
            </a:r>
            <a:endParaRPr lang="fr-FR" dirty="0"/>
          </a:p>
        </p:txBody>
      </p:sp>
      <p:sp>
        <p:nvSpPr>
          <p:cNvPr id="4" name="ZoneTexte 3">
            <a:extLst>
              <a:ext uri="{FF2B5EF4-FFF2-40B4-BE49-F238E27FC236}">
                <a16:creationId xmlns:a16="http://schemas.microsoft.com/office/drawing/2014/main" id="{74BB6940-F701-B3CB-DB89-53D40A97CA34}"/>
              </a:ext>
            </a:extLst>
          </p:cNvPr>
          <p:cNvSpPr txBox="1"/>
          <p:nvPr/>
        </p:nvSpPr>
        <p:spPr>
          <a:xfrm>
            <a:off x="330740" y="1789889"/>
            <a:ext cx="2500009" cy="4154984"/>
          </a:xfrm>
          <a:prstGeom prst="rect">
            <a:avLst/>
          </a:prstGeom>
          <a:solidFill>
            <a:srgbClr val="B8CFD9"/>
          </a:solidFill>
          <a:ln>
            <a:noFill/>
          </a:ln>
          <a:effectLst>
            <a:outerShdw blurRad="50800" dist="38100" dir="2700000" algn="tl" rotWithShape="0">
              <a:prstClr val="black">
                <a:alpha val="40000"/>
              </a:prstClr>
            </a:outerShdw>
          </a:effectLst>
        </p:spPr>
        <p:txBody>
          <a:bodyPr wrap="square" rtlCol="0">
            <a:spAutoFit/>
          </a:bodyPr>
          <a:lstStyle/>
          <a:p>
            <a:pPr algn="ctr"/>
            <a:r>
              <a:rPr lang="fr-BE" sz="2400" dirty="0"/>
              <a:t>Obligatoire pour les travailleurs soumis à la surveillance de santé et en incapacité de travail depuis au min. 4 semaines</a:t>
            </a:r>
          </a:p>
          <a:p>
            <a:pPr algn="ctr"/>
            <a:r>
              <a:rPr lang="fr-BE" sz="2400" dirty="0"/>
              <a:t>(maladie, accident ou accouchement)</a:t>
            </a:r>
            <a:endParaRPr lang="fr-FR" sz="2400" dirty="0"/>
          </a:p>
        </p:txBody>
      </p:sp>
      <p:sp>
        <p:nvSpPr>
          <p:cNvPr id="6" name="Rectangle : coins arrondis 5">
            <a:extLst>
              <a:ext uri="{FF2B5EF4-FFF2-40B4-BE49-F238E27FC236}">
                <a16:creationId xmlns:a16="http://schemas.microsoft.com/office/drawing/2014/main" id="{5A68DF56-D80F-BA15-8C24-A7A77F0ED16E}"/>
              </a:ext>
            </a:extLst>
          </p:cNvPr>
          <p:cNvSpPr/>
          <p:nvPr/>
        </p:nvSpPr>
        <p:spPr>
          <a:xfrm>
            <a:off x="2830749" y="3490803"/>
            <a:ext cx="3677055" cy="2061585"/>
          </a:xfrm>
          <a:prstGeom prst="roundRect">
            <a:avLst/>
          </a:prstGeom>
          <a:solidFill>
            <a:srgbClr val="EBF4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800" dirty="0">
                <a:solidFill>
                  <a:schemeClr val="bg2">
                    <a:lumMod val="50000"/>
                  </a:schemeClr>
                </a:solidFill>
              </a:rPr>
              <a:t>Vérifier aptitude du travailleur à réintégrer ses fonctions</a:t>
            </a:r>
            <a:endParaRPr lang="fr-FR" sz="2800" dirty="0">
              <a:solidFill>
                <a:schemeClr val="bg2">
                  <a:lumMod val="50000"/>
                </a:schemeClr>
              </a:solidFill>
            </a:endParaRPr>
          </a:p>
        </p:txBody>
      </p:sp>
      <p:pic>
        <p:nvPicPr>
          <p:cNvPr id="8" name="Graphique 7" descr="Femme médecin contour">
            <a:extLst>
              <a:ext uri="{FF2B5EF4-FFF2-40B4-BE49-F238E27FC236}">
                <a16:creationId xmlns:a16="http://schemas.microsoft.com/office/drawing/2014/main" id="{88C1BF84-1898-EB9A-0FD8-B569A6545E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64505" y="1121967"/>
            <a:ext cx="1714107" cy="1714107"/>
          </a:xfrm>
          <a:prstGeom prst="rect">
            <a:avLst/>
          </a:prstGeom>
        </p:spPr>
      </p:pic>
      <p:sp>
        <p:nvSpPr>
          <p:cNvPr id="9" name="Rectangle : coins arrondis 8">
            <a:extLst>
              <a:ext uri="{FF2B5EF4-FFF2-40B4-BE49-F238E27FC236}">
                <a16:creationId xmlns:a16="http://schemas.microsoft.com/office/drawing/2014/main" id="{CA204B54-D372-7421-712A-E813C762733A}"/>
              </a:ext>
            </a:extLst>
          </p:cNvPr>
          <p:cNvSpPr/>
          <p:nvPr/>
        </p:nvSpPr>
        <p:spPr>
          <a:xfrm>
            <a:off x="3429150" y="2308173"/>
            <a:ext cx="1291472" cy="5279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Médecin du travail</a:t>
            </a:r>
            <a:endParaRPr lang="fr-FR" dirty="0"/>
          </a:p>
        </p:txBody>
      </p:sp>
      <p:sp>
        <p:nvSpPr>
          <p:cNvPr id="10" name="ZoneTexte 9">
            <a:extLst>
              <a:ext uri="{FF2B5EF4-FFF2-40B4-BE49-F238E27FC236}">
                <a16:creationId xmlns:a16="http://schemas.microsoft.com/office/drawing/2014/main" id="{1CFD1494-355C-199F-D257-4DA343385DF1}"/>
              </a:ext>
            </a:extLst>
          </p:cNvPr>
          <p:cNvSpPr txBox="1"/>
          <p:nvPr/>
        </p:nvSpPr>
        <p:spPr>
          <a:xfrm>
            <a:off x="8083685" y="5707944"/>
            <a:ext cx="3044057" cy="646331"/>
          </a:xfrm>
          <a:prstGeom prst="rect">
            <a:avLst/>
          </a:prstGeom>
          <a:noFill/>
          <a:ln w="28575">
            <a:solidFill>
              <a:schemeClr val="accent2">
                <a:lumMod val="20000"/>
                <a:lumOff val="80000"/>
              </a:schemeClr>
            </a:solidFill>
          </a:ln>
        </p:spPr>
        <p:txBody>
          <a:bodyPr wrap="square" rtlCol="0">
            <a:spAutoFit/>
          </a:bodyPr>
          <a:lstStyle/>
          <a:p>
            <a:pPr algn="ctr"/>
            <a:r>
              <a:rPr lang="fr-BE" sz="1800" dirty="0">
                <a:solidFill>
                  <a:schemeClr val="bg2">
                    <a:lumMod val="50000"/>
                  </a:schemeClr>
                </a:solidFill>
              </a:rPr>
              <a:t>Au plus tard 10 jours après la reprise du travailleur</a:t>
            </a:r>
            <a:endParaRPr lang="fr-FR" sz="1800" dirty="0">
              <a:solidFill>
                <a:schemeClr val="bg2">
                  <a:lumMod val="50000"/>
                </a:schemeClr>
              </a:solidFill>
            </a:endParaRPr>
          </a:p>
        </p:txBody>
      </p:sp>
      <p:pic>
        <p:nvPicPr>
          <p:cNvPr id="7" name="Image 6" descr="Stéthoscope sur surface plate">
            <a:extLst>
              <a:ext uri="{FF2B5EF4-FFF2-40B4-BE49-F238E27FC236}">
                <a16:creationId xmlns:a16="http://schemas.microsoft.com/office/drawing/2014/main" id="{DF99B73F-8450-7762-FAE9-D92E2E41F50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72607" y="2207484"/>
            <a:ext cx="4616629" cy="3077753"/>
          </a:xfrm>
          <a:prstGeom prst="rect">
            <a:avLst/>
          </a:prstGeom>
        </p:spPr>
      </p:pic>
    </p:spTree>
    <p:extLst>
      <p:ext uri="{BB962C8B-B14F-4D97-AF65-F5344CB8AC3E}">
        <p14:creationId xmlns:p14="http://schemas.microsoft.com/office/powerpoint/2010/main" val="420973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93C260-96B8-DF29-1167-9DFE51AC566F}"/>
            </a:ext>
          </a:extLst>
        </p:cNvPr>
        <p:cNvGrpSpPr/>
        <p:nvPr/>
      </p:nvGrpSpPr>
      <p:grpSpPr>
        <a:xfrm>
          <a:off x="0" y="0"/>
          <a:ext cx="0" cy="0"/>
          <a:chOff x="0" y="0"/>
          <a:chExt cx="0" cy="0"/>
        </a:xfrm>
      </p:grpSpPr>
      <p:pic>
        <p:nvPicPr>
          <p:cNvPr id="11" name="Graphique 10" descr="Femme portant un tailleur">
            <a:extLst>
              <a:ext uri="{FF2B5EF4-FFF2-40B4-BE49-F238E27FC236}">
                <a16:creationId xmlns:a16="http://schemas.microsoft.com/office/drawing/2014/main" id="{60CBF63D-F280-D524-2228-99E3715FE2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98226" y="1123527"/>
            <a:ext cx="2209914" cy="4604800"/>
          </a:xfrm>
          <a:prstGeom prst="rect">
            <a:avLst/>
          </a:prstGeom>
        </p:spPr>
      </p:pic>
      <p:cxnSp>
        <p:nvCxnSpPr>
          <p:cNvPr id="38" name="Straight Connector 37">
            <a:extLst>
              <a:ext uri="{FF2B5EF4-FFF2-40B4-BE49-F238E27FC236}">
                <a16:creationId xmlns:a16="http://schemas.microsoft.com/office/drawing/2014/main" id="{D3B5C124-9A68-1CDA-9F3A-2011ADF175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573887"/>
            <a:ext cx="0" cy="3710227"/>
          </a:xfrm>
          <a:prstGeom prst="line">
            <a:avLst/>
          </a:prstGeom>
          <a:ln w="19050">
            <a:solidFill>
              <a:srgbClr val="4E4E4E"/>
            </a:solidFill>
          </a:ln>
        </p:spPr>
        <p:style>
          <a:lnRef idx="1">
            <a:schemeClr val="accent1"/>
          </a:lnRef>
          <a:fillRef idx="0">
            <a:schemeClr val="accent1"/>
          </a:fillRef>
          <a:effectRef idx="0">
            <a:schemeClr val="accent1"/>
          </a:effectRef>
          <a:fontRef idx="minor">
            <a:schemeClr val="tx1"/>
          </a:fontRef>
        </p:style>
      </p:cxnSp>
      <p:grpSp>
        <p:nvGrpSpPr>
          <p:cNvPr id="9" name="Groupe 8">
            <a:extLst>
              <a:ext uri="{FF2B5EF4-FFF2-40B4-BE49-F238E27FC236}">
                <a16:creationId xmlns:a16="http://schemas.microsoft.com/office/drawing/2014/main" id="{611020E7-946F-0B73-805E-43A1B63A91EA}"/>
              </a:ext>
            </a:extLst>
          </p:cNvPr>
          <p:cNvGrpSpPr/>
          <p:nvPr/>
        </p:nvGrpSpPr>
        <p:grpSpPr>
          <a:xfrm>
            <a:off x="4754107" y="252956"/>
            <a:ext cx="7143106" cy="5031158"/>
            <a:chOff x="87123" y="-823281"/>
            <a:chExt cx="5910180" cy="3558354"/>
          </a:xfrm>
        </p:grpSpPr>
        <p:sp>
          <p:nvSpPr>
            <p:cNvPr id="6" name="Bulle narrative : rectangle à coins arrondis 5">
              <a:extLst>
                <a:ext uri="{FF2B5EF4-FFF2-40B4-BE49-F238E27FC236}">
                  <a16:creationId xmlns:a16="http://schemas.microsoft.com/office/drawing/2014/main" id="{BAA41D48-435D-BCE7-C2EA-68D44B619D7F}"/>
                </a:ext>
              </a:extLst>
            </p:cNvPr>
            <p:cNvSpPr/>
            <p:nvPr/>
          </p:nvSpPr>
          <p:spPr>
            <a:xfrm>
              <a:off x="87123" y="-10725"/>
              <a:ext cx="5550907" cy="2745798"/>
            </a:xfrm>
            <a:prstGeom prst="wedgeRoundRectCallout">
              <a:avLst>
                <a:gd name="adj1" fmla="val 3229"/>
                <a:gd name="adj2" fmla="val 85728"/>
                <a:gd name="adj3" fmla="val 16667"/>
              </a:avLst>
            </a:prstGeom>
            <a:noFill/>
            <a:ln w="57150">
              <a:solidFill>
                <a:srgbClr val="EBF4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97280">
                <a:spcAft>
                  <a:spcPts val="600"/>
                </a:spcAft>
              </a:pPr>
              <a:r>
                <a:rPr lang="fr-BE" sz="4320" kern="1200" dirty="0">
                  <a:solidFill>
                    <a:schemeClr val="tx1"/>
                  </a:solidFill>
                  <a:latin typeface="+mn-lt"/>
                  <a:ea typeface="+mn-ea"/>
                  <a:cs typeface="+mn-cs"/>
                </a:rPr>
                <a:t>Que peut mettre en place, un employeur, pour réaccueillir sereinemen</a:t>
              </a:r>
              <a:r>
                <a:rPr lang="fr-BE" sz="4320" dirty="0">
                  <a:solidFill>
                    <a:schemeClr val="tx1"/>
                  </a:solidFill>
                </a:rPr>
                <a:t>t </a:t>
              </a:r>
              <a:r>
                <a:rPr lang="fr-BE" sz="4320" kern="1200" dirty="0">
                  <a:solidFill>
                    <a:schemeClr val="tx1"/>
                  </a:solidFill>
                  <a:latin typeface="+mn-lt"/>
                  <a:ea typeface="+mn-ea"/>
                  <a:cs typeface="+mn-cs"/>
                </a:rPr>
                <a:t>un travailleur après une absence de longue durée?</a:t>
              </a:r>
              <a:endParaRPr lang="fr-FR" sz="3600" dirty="0">
                <a:solidFill>
                  <a:schemeClr val="tx1"/>
                </a:solidFill>
              </a:endParaRPr>
            </a:p>
          </p:txBody>
        </p:sp>
        <p:pic>
          <p:nvPicPr>
            <p:cNvPr id="5" name="Graphique 4" descr="Point d’interrogation avec un remplissage uni">
              <a:extLst>
                <a:ext uri="{FF2B5EF4-FFF2-40B4-BE49-F238E27FC236}">
                  <a16:creationId xmlns:a16="http://schemas.microsoft.com/office/drawing/2014/main" id="{60E58060-042E-23E7-A5EB-121AA3EE34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22186" y="-823281"/>
              <a:ext cx="1375117" cy="1375117"/>
            </a:xfrm>
            <a:prstGeom prst="rect">
              <a:avLst/>
            </a:prstGeom>
            <a:effectLst>
              <a:innerShdw blurRad="63500" dist="50800" dir="16200000">
                <a:prstClr val="black">
                  <a:alpha val="50000"/>
                </a:prstClr>
              </a:innerShdw>
            </a:effectLst>
          </p:spPr>
        </p:pic>
      </p:grpSp>
    </p:spTree>
    <p:extLst>
      <p:ext uri="{BB962C8B-B14F-4D97-AF65-F5344CB8AC3E}">
        <p14:creationId xmlns:p14="http://schemas.microsoft.com/office/powerpoint/2010/main" val="158965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3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C89D05-2E88-9363-B658-322E07ED4115}"/>
              </a:ext>
            </a:extLst>
          </p:cNvPr>
          <p:cNvSpPr>
            <a:spLocks noGrp="1"/>
          </p:cNvSpPr>
          <p:nvPr>
            <p:ph type="title"/>
          </p:nvPr>
        </p:nvSpPr>
        <p:spPr/>
        <p:txBody>
          <a:bodyPr/>
          <a:lstStyle/>
          <a:p>
            <a:r>
              <a:rPr lang="fr-BE" dirty="0"/>
              <a:t>Notions	</a:t>
            </a:r>
            <a:endParaRPr lang="fr-FR" dirty="0"/>
          </a:p>
        </p:txBody>
      </p:sp>
      <p:sp>
        <p:nvSpPr>
          <p:cNvPr id="3" name="Espace réservé du texte 2">
            <a:extLst>
              <a:ext uri="{FF2B5EF4-FFF2-40B4-BE49-F238E27FC236}">
                <a16:creationId xmlns:a16="http://schemas.microsoft.com/office/drawing/2014/main" id="{4DBFC0A9-4612-F5E4-91A2-82D84C93E397}"/>
              </a:ext>
            </a:extLst>
          </p:cNvPr>
          <p:cNvSpPr>
            <a:spLocks noGrp="1"/>
          </p:cNvSpPr>
          <p:nvPr>
            <p:ph type="body" idx="1"/>
          </p:nvPr>
        </p:nvSpPr>
        <p:spPr/>
        <p:txBody>
          <a:bodyPr/>
          <a:lstStyle/>
          <a:p>
            <a:r>
              <a:rPr lang="fr-BE" dirty="0">
                <a:solidFill>
                  <a:schemeClr val="tx1"/>
                </a:solidFill>
              </a:rPr>
              <a:t>Dictionnaire juridique en matière d’absentéisme</a:t>
            </a:r>
            <a:endParaRPr lang="fr-FR" dirty="0">
              <a:solidFill>
                <a:schemeClr val="tx1"/>
              </a:solidFill>
            </a:endParaRPr>
          </a:p>
        </p:txBody>
      </p:sp>
    </p:spTree>
    <p:extLst>
      <p:ext uri="{BB962C8B-B14F-4D97-AF65-F5344CB8AC3E}">
        <p14:creationId xmlns:p14="http://schemas.microsoft.com/office/powerpoint/2010/main" val="2415977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CD3964-F4F2-1D49-9169-9E786E926776}"/>
            </a:ext>
          </a:extLst>
        </p:cNvPr>
        <p:cNvGrpSpPr/>
        <p:nvPr/>
      </p:nvGrpSpPr>
      <p:grpSpPr>
        <a:xfrm>
          <a:off x="0" y="0"/>
          <a:ext cx="0" cy="0"/>
          <a:chOff x="0" y="0"/>
          <a:chExt cx="0" cy="0"/>
        </a:xfrm>
      </p:grpSpPr>
      <p:cxnSp>
        <p:nvCxnSpPr>
          <p:cNvPr id="38" name="Straight Connector 37">
            <a:extLst>
              <a:ext uri="{FF2B5EF4-FFF2-40B4-BE49-F238E27FC236}">
                <a16:creationId xmlns:a16="http://schemas.microsoft.com/office/drawing/2014/main" id="{1BE5A3C7-882D-9298-281B-34316EEC13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573887"/>
            <a:ext cx="0" cy="3710227"/>
          </a:xfrm>
          <a:prstGeom prst="line">
            <a:avLst/>
          </a:prstGeom>
          <a:ln w="19050">
            <a:solidFill>
              <a:srgbClr val="4E4E4E"/>
            </a:solidFill>
          </a:ln>
        </p:spPr>
        <p:style>
          <a:lnRef idx="1">
            <a:schemeClr val="accent1"/>
          </a:lnRef>
          <a:fillRef idx="0">
            <a:schemeClr val="accent1"/>
          </a:fillRef>
          <a:effectRef idx="0">
            <a:schemeClr val="accent1"/>
          </a:effectRef>
          <a:fontRef idx="minor">
            <a:schemeClr val="tx1"/>
          </a:fontRef>
        </p:style>
      </p:cxnSp>
      <p:grpSp>
        <p:nvGrpSpPr>
          <p:cNvPr id="2" name="Groupe 1">
            <a:extLst>
              <a:ext uri="{FF2B5EF4-FFF2-40B4-BE49-F238E27FC236}">
                <a16:creationId xmlns:a16="http://schemas.microsoft.com/office/drawing/2014/main" id="{F99FB40B-5171-F6B2-3406-ED5D31BFF8E5}"/>
              </a:ext>
            </a:extLst>
          </p:cNvPr>
          <p:cNvGrpSpPr/>
          <p:nvPr/>
        </p:nvGrpSpPr>
        <p:grpSpPr>
          <a:xfrm>
            <a:off x="234607" y="0"/>
            <a:ext cx="4863569" cy="4088587"/>
            <a:chOff x="234607" y="0"/>
            <a:chExt cx="4863569" cy="4088587"/>
          </a:xfrm>
        </p:grpSpPr>
        <p:sp>
          <p:nvSpPr>
            <p:cNvPr id="6" name="Bulle narrative : rectangle à coins arrondis 5">
              <a:extLst>
                <a:ext uri="{FF2B5EF4-FFF2-40B4-BE49-F238E27FC236}">
                  <a16:creationId xmlns:a16="http://schemas.microsoft.com/office/drawing/2014/main" id="{394BDE5A-8C6C-98B3-4F2E-017F7B92F998}"/>
                </a:ext>
              </a:extLst>
            </p:cNvPr>
            <p:cNvSpPr/>
            <p:nvPr/>
          </p:nvSpPr>
          <p:spPr>
            <a:xfrm>
              <a:off x="234607" y="527994"/>
              <a:ext cx="4187307" cy="3560593"/>
            </a:xfrm>
            <a:prstGeom prst="wedgeRoundRectCallout">
              <a:avLst>
                <a:gd name="adj1" fmla="val 3229"/>
                <a:gd name="adj2" fmla="val 85728"/>
                <a:gd name="adj3" fmla="val 16667"/>
              </a:avLst>
            </a:prstGeom>
            <a:noFill/>
            <a:ln w="57150">
              <a:solidFill>
                <a:srgbClr val="EBF4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97280">
                <a:spcAft>
                  <a:spcPts val="600"/>
                </a:spcAft>
              </a:pPr>
              <a:r>
                <a:rPr lang="fr-BE" sz="3200" kern="1200" dirty="0">
                  <a:solidFill>
                    <a:schemeClr val="tx1"/>
                  </a:solidFill>
                  <a:latin typeface="+mn-lt"/>
                  <a:ea typeface="+mn-ea"/>
                  <a:cs typeface="+mn-cs"/>
                </a:rPr>
                <a:t>Que peut mettre en place, un employeur, pour réaccueillir sereinemen</a:t>
              </a:r>
              <a:r>
                <a:rPr lang="fr-BE" sz="3200" dirty="0">
                  <a:solidFill>
                    <a:schemeClr val="tx1"/>
                  </a:solidFill>
                </a:rPr>
                <a:t>t </a:t>
              </a:r>
              <a:r>
                <a:rPr lang="fr-BE" sz="3200" kern="1200" dirty="0">
                  <a:solidFill>
                    <a:schemeClr val="tx1"/>
                  </a:solidFill>
                  <a:latin typeface="+mn-lt"/>
                  <a:ea typeface="+mn-ea"/>
                  <a:cs typeface="+mn-cs"/>
                </a:rPr>
                <a:t>un travailleur après une absence de longue durée?</a:t>
              </a:r>
              <a:endParaRPr lang="fr-FR" sz="2400" dirty="0">
                <a:solidFill>
                  <a:schemeClr val="tx1"/>
                </a:solidFill>
              </a:endParaRPr>
            </a:p>
          </p:txBody>
        </p:sp>
        <p:pic>
          <p:nvPicPr>
            <p:cNvPr id="5" name="Graphique 4" descr="Point d’interrogation avec un remplissage uni">
              <a:extLst>
                <a:ext uri="{FF2B5EF4-FFF2-40B4-BE49-F238E27FC236}">
                  <a16:creationId xmlns:a16="http://schemas.microsoft.com/office/drawing/2014/main" id="{26B1C2CE-AB21-83CF-617E-BDF71A780A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66038" y="0"/>
              <a:ext cx="1832138" cy="1829833"/>
            </a:xfrm>
            <a:prstGeom prst="rect">
              <a:avLst/>
            </a:prstGeom>
            <a:effectLst>
              <a:innerShdw blurRad="63500" dist="50800" dir="16200000">
                <a:prstClr val="black">
                  <a:alpha val="50000"/>
                </a:prstClr>
              </a:innerShdw>
            </a:effectLst>
          </p:spPr>
        </p:pic>
      </p:grpSp>
      <p:sp>
        <p:nvSpPr>
          <p:cNvPr id="4" name="ZoneTexte 3">
            <a:extLst>
              <a:ext uri="{FF2B5EF4-FFF2-40B4-BE49-F238E27FC236}">
                <a16:creationId xmlns:a16="http://schemas.microsoft.com/office/drawing/2014/main" id="{00684045-A33C-0103-F0F8-7D7411E19686}"/>
              </a:ext>
            </a:extLst>
          </p:cNvPr>
          <p:cNvSpPr txBox="1"/>
          <p:nvPr/>
        </p:nvSpPr>
        <p:spPr>
          <a:xfrm>
            <a:off x="5777802" y="371789"/>
            <a:ext cx="5677318" cy="6740307"/>
          </a:xfrm>
          <a:prstGeom prst="rect">
            <a:avLst/>
          </a:prstGeom>
          <a:noFill/>
        </p:spPr>
        <p:txBody>
          <a:bodyPr wrap="square" rtlCol="0">
            <a:spAutoFit/>
          </a:bodyPr>
          <a:lstStyle/>
          <a:p>
            <a:pPr algn="ctr"/>
            <a:r>
              <a:rPr lang="fr-BE" sz="4000" b="1" dirty="0"/>
              <a:t>Réfléchir avec « bon sens »</a:t>
            </a:r>
          </a:p>
          <a:p>
            <a:pPr marL="514350" indent="-514350">
              <a:buAutoNum type="arabicPeriod"/>
            </a:pPr>
            <a:r>
              <a:rPr lang="fr-BE" sz="3200" dirty="0"/>
              <a:t>Donner les informations sur les éventuels changements sur le lieu de travail</a:t>
            </a:r>
          </a:p>
          <a:p>
            <a:pPr marL="514350" indent="-514350">
              <a:buAutoNum type="arabicPeriod"/>
            </a:pPr>
            <a:r>
              <a:rPr lang="fr-BE" sz="3200" dirty="0"/>
              <a:t>Le contrat de remplacement prend fin de plein droit </a:t>
            </a:r>
            <a:r>
              <a:rPr lang="fr-BE" sz="3200" dirty="0">
                <a:sym typeface="Wingdings" panose="05000000000000000000" pitchFamily="2" charset="2"/>
              </a:rPr>
              <a:t> conclure un CDD pour le remplaçant pendant une période de réadaptation ?</a:t>
            </a:r>
          </a:p>
          <a:p>
            <a:pPr marL="514350" indent="-514350">
              <a:buAutoNum type="arabicPeriod"/>
            </a:pPr>
            <a:r>
              <a:rPr lang="fr-BE" sz="3200" dirty="0">
                <a:sym typeface="Wingdings" panose="05000000000000000000" pitchFamily="2" charset="2"/>
              </a:rPr>
              <a:t>Ouvrir et/ou maintenir le dialogue avec le travailleur</a:t>
            </a:r>
            <a:endParaRPr lang="fr-BE" sz="3200" dirty="0"/>
          </a:p>
          <a:p>
            <a:pPr marL="514350" indent="-514350">
              <a:buAutoNum type="arabicPeriod"/>
            </a:pPr>
            <a:endParaRPr lang="fr-FR" sz="3200" dirty="0"/>
          </a:p>
        </p:txBody>
      </p:sp>
    </p:spTree>
    <p:extLst>
      <p:ext uri="{BB962C8B-B14F-4D97-AF65-F5344CB8AC3E}">
        <p14:creationId xmlns:p14="http://schemas.microsoft.com/office/powerpoint/2010/main" val="115449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1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0F086-8A21-19A3-474F-6C62075FCA67}"/>
              </a:ext>
            </a:extLst>
          </p:cNvPr>
          <p:cNvSpPr>
            <a:spLocks noGrp="1"/>
          </p:cNvSpPr>
          <p:nvPr>
            <p:ph type="title"/>
          </p:nvPr>
        </p:nvSpPr>
        <p:spPr/>
        <p:txBody>
          <a:bodyPr/>
          <a:lstStyle/>
          <a:p>
            <a:r>
              <a:rPr lang="fr-BE" dirty="0"/>
              <a:t>Mettre fin au contrat de travail pour des raisons médicales</a:t>
            </a:r>
            <a:endParaRPr lang="fr-FR" dirty="0"/>
          </a:p>
        </p:txBody>
      </p:sp>
      <p:sp>
        <p:nvSpPr>
          <p:cNvPr id="3" name="Espace réservé du texte 2">
            <a:extLst>
              <a:ext uri="{FF2B5EF4-FFF2-40B4-BE49-F238E27FC236}">
                <a16:creationId xmlns:a16="http://schemas.microsoft.com/office/drawing/2014/main" id="{78F1B946-1935-F5FB-D1E2-54CE50843F1B}"/>
              </a:ext>
            </a:extLst>
          </p:cNvPr>
          <p:cNvSpPr>
            <a:spLocks noGrp="1"/>
          </p:cNvSpPr>
          <p:nvPr>
            <p:ph type="body" idx="1"/>
          </p:nvPr>
        </p:nvSpPr>
        <p:spPr/>
        <p:txBody>
          <a:bodyPr/>
          <a:lstStyle/>
          <a:p>
            <a:r>
              <a:rPr lang="fr-BE" dirty="0">
                <a:solidFill>
                  <a:schemeClr val="tx1">
                    <a:lumMod val="65000"/>
                    <a:lumOff val="35000"/>
                  </a:schemeClr>
                </a:solidFill>
              </a:rPr>
              <a:t>Licencier le travailleur est-il une possibilité ?</a:t>
            </a:r>
            <a:endParaRPr lang="fr-FR" dirty="0">
              <a:solidFill>
                <a:schemeClr val="tx1">
                  <a:lumMod val="65000"/>
                  <a:lumOff val="35000"/>
                </a:schemeClr>
              </a:solidFill>
            </a:endParaRPr>
          </a:p>
        </p:txBody>
      </p:sp>
    </p:spTree>
    <p:extLst>
      <p:ext uri="{BB962C8B-B14F-4D97-AF65-F5344CB8AC3E}">
        <p14:creationId xmlns:p14="http://schemas.microsoft.com/office/powerpoint/2010/main" val="2289346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89C040-217E-F52D-D698-26A76D5DA2F1}"/>
              </a:ext>
            </a:extLst>
          </p:cNvPr>
          <p:cNvSpPr>
            <a:spLocks noGrp="1"/>
          </p:cNvSpPr>
          <p:nvPr>
            <p:ph type="title"/>
          </p:nvPr>
        </p:nvSpPr>
        <p:spPr>
          <a:xfrm>
            <a:off x="838200" y="0"/>
            <a:ext cx="10515600" cy="1325563"/>
          </a:xfrm>
        </p:spPr>
        <p:txBody>
          <a:bodyPr/>
          <a:lstStyle/>
          <a:p>
            <a:pPr algn="r"/>
            <a:r>
              <a:rPr lang="fr-BE" dirty="0"/>
              <a:t>La rupture pour inaptitude définitive au travail</a:t>
            </a:r>
            <a:br>
              <a:rPr lang="fr-BE" dirty="0"/>
            </a:br>
            <a:r>
              <a:rPr lang="fr-BE" sz="1800" dirty="0"/>
              <a:t>Art. 34 Loi du 3 juillet 1978</a:t>
            </a:r>
            <a:endParaRPr lang="fr-FR" dirty="0"/>
          </a:p>
        </p:txBody>
      </p:sp>
      <p:graphicFrame>
        <p:nvGraphicFramePr>
          <p:cNvPr id="6" name="Diagramme 5">
            <a:extLst>
              <a:ext uri="{FF2B5EF4-FFF2-40B4-BE49-F238E27FC236}">
                <a16:creationId xmlns:a16="http://schemas.microsoft.com/office/drawing/2014/main" id="{7A852B7E-9BFB-0197-F5BE-FE7DC0632E31}"/>
              </a:ext>
            </a:extLst>
          </p:cNvPr>
          <p:cNvGraphicFramePr/>
          <p:nvPr>
            <p:extLst>
              <p:ext uri="{D42A27DB-BD31-4B8C-83A1-F6EECF244321}">
                <p14:modId xmlns:p14="http://schemas.microsoft.com/office/powerpoint/2010/main" val="3713013066"/>
              </p:ext>
            </p:extLst>
          </p:nvPr>
        </p:nvGraphicFramePr>
        <p:xfrm>
          <a:off x="838200" y="1189836"/>
          <a:ext cx="10515600" cy="5515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0194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5782F-F743-B740-9360-7892C18FBCB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CD9CE1B-D3B8-1860-E529-B315850C29B2}"/>
              </a:ext>
            </a:extLst>
          </p:cNvPr>
          <p:cNvSpPr>
            <a:spLocks noGrp="1"/>
          </p:cNvSpPr>
          <p:nvPr>
            <p:ph type="title"/>
          </p:nvPr>
        </p:nvSpPr>
        <p:spPr>
          <a:xfrm>
            <a:off x="838200" y="0"/>
            <a:ext cx="10515600" cy="1325563"/>
          </a:xfrm>
        </p:spPr>
        <p:txBody>
          <a:bodyPr/>
          <a:lstStyle/>
          <a:p>
            <a:pPr algn="r"/>
            <a:r>
              <a:rPr lang="fr-BE" dirty="0"/>
              <a:t>Licenciement</a:t>
            </a:r>
            <a:br>
              <a:rPr lang="fr-BE" dirty="0"/>
            </a:br>
            <a:r>
              <a:rPr lang="fr-BE" sz="1800" dirty="0"/>
              <a:t>Art. 37 et suivants Loi du 3 juillet 1978</a:t>
            </a:r>
            <a:endParaRPr lang="fr-FR" dirty="0"/>
          </a:p>
        </p:txBody>
      </p:sp>
      <p:sp>
        <p:nvSpPr>
          <p:cNvPr id="3" name="ZoneTexte 2">
            <a:extLst>
              <a:ext uri="{FF2B5EF4-FFF2-40B4-BE49-F238E27FC236}">
                <a16:creationId xmlns:a16="http://schemas.microsoft.com/office/drawing/2014/main" id="{7EB81A3D-1F89-FAB3-1BD0-0A7D5420AF47}"/>
              </a:ext>
            </a:extLst>
          </p:cNvPr>
          <p:cNvSpPr txBox="1"/>
          <p:nvPr/>
        </p:nvSpPr>
        <p:spPr>
          <a:xfrm>
            <a:off x="168902" y="58846"/>
            <a:ext cx="2564570" cy="4154984"/>
          </a:xfrm>
          <a:prstGeom prst="rect">
            <a:avLst/>
          </a:prstGeom>
          <a:solidFill>
            <a:srgbClr val="D6E5E3"/>
          </a:solidFill>
          <a:effectLst>
            <a:outerShdw blurRad="50800" dist="38100" dir="2700000" algn="tl" rotWithShape="0">
              <a:prstClr val="black">
                <a:alpha val="40000"/>
              </a:prstClr>
            </a:outerShdw>
          </a:effectLst>
        </p:spPr>
        <p:txBody>
          <a:bodyPr wrap="square" rtlCol="0">
            <a:spAutoFit/>
          </a:bodyPr>
          <a:lstStyle/>
          <a:p>
            <a:pPr algn="ctr"/>
            <a:r>
              <a:rPr lang="fr-BE" sz="2400" dirty="0"/>
              <a:t>Il est </a:t>
            </a:r>
            <a:r>
              <a:rPr lang="fr-BE" sz="2400" b="1" dirty="0"/>
              <a:t>toujours possible </a:t>
            </a:r>
            <a:r>
              <a:rPr lang="fr-BE" sz="2400" dirty="0"/>
              <a:t>de mettre fin au contrat de travail moyennant la prestation d’un délai de préavis ou le paiement d’une indemnité compensatoire de préavis</a:t>
            </a:r>
            <a:endParaRPr lang="fr-FR" sz="2400" dirty="0"/>
          </a:p>
        </p:txBody>
      </p:sp>
      <p:graphicFrame>
        <p:nvGraphicFramePr>
          <p:cNvPr id="7" name="Diagramme 6">
            <a:extLst>
              <a:ext uri="{FF2B5EF4-FFF2-40B4-BE49-F238E27FC236}">
                <a16:creationId xmlns:a16="http://schemas.microsoft.com/office/drawing/2014/main" id="{377C484E-1CA9-B5D9-166B-0DC617255EDD}"/>
              </a:ext>
            </a:extLst>
          </p:cNvPr>
          <p:cNvGraphicFramePr/>
          <p:nvPr>
            <p:extLst>
              <p:ext uri="{D42A27DB-BD31-4B8C-83A1-F6EECF244321}">
                <p14:modId xmlns:p14="http://schemas.microsoft.com/office/powerpoint/2010/main" val="3336385248"/>
              </p:ext>
            </p:extLst>
          </p:nvPr>
        </p:nvGraphicFramePr>
        <p:xfrm>
          <a:off x="2996119" y="285965"/>
          <a:ext cx="9026979" cy="6585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Graphique 8" descr="Femme juge avec un remplissage uni">
            <a:extLst>
              <a:ext uri="{FF2B5EF4-FFF2-40B4-BE49-F238E27FC236}">
                <a16:creationId xmlns:a16="http://schemas.microsoft.com/office/drawing/2014/main" id="{134AD555-965B-9B27-A86E-BCD8E3F6DB2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17704" y="4437566"/>
            <a:ext cx="1118041" cy="1118041"/>
          </a:xfrm>
          <a:prstGeom prst="rect">
            <a:avLst/>
          </a:prstGeom>
        </p:spPr>
      </p:pic>
      <p:pic>
        <p:nvPicPr>
          <p:cNvPr id="11" name="Graphique 10" descr="Calendrier journalier avec un remplissage uni">
            <a:extLst>
              <a:ext uri="{FF2B5EF4-FFF2-40B4-BE49-F238E27FC236}">
                <a16:creationId xmlns:a16="http://schemas.microsoft.com/office/drawing/2014/main" id="{1260843F-FF55-9A51-FB88-8A18B35FE99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15884" y="1646692"/>
            <a:ext cx="1118041" cy="1118041"/>
          </a:xfrm>
          <a:prstGeom prst="rect">
            <a:avLst/>
          </a:prstGeom>
        </p:spPr>
      </p:pic>
    </p:spTree>
    <p:extLst>
      <p:ext uri="{BB962C8B-B14F-4D97-AF65-F5344CB8AC3E}">
        <p14:creationId xmlns:p14="http://schemas.microsoft.com/office/powerpoint/2010/main" val="1283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1"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94C445-C915-CE5C-34D7-0A3DC1BD3865}"/>
              </a:ext>
            </a:extLst>
          </p:cNvPr>
          <p:cNvSpPr>
            <a:spLocks noGrp="1"/>
          </p:cNvSpPr>
          <p:nvPr>
            <p:ph type="ctrTitle"/>
          </p:nvPr>
        </p:nvSpPr>
        <p:spPr>
          <a:xfrm>
            <a:off x="132945" y="188508"/>
            <a:ext cx="9144000" cy="2387600"/>
          </a:xfrm>
        </p:spPr>
        <p:txBody>
          <a:bodyPr/>
          <a:lstStyle/>
          <a:p>
            <a:r>
              <a:rPr lang="fr-BE" dirty="0">
                <a:solidFill>
                  <a:schemeClr val="tx1">
                    <a:lumMod val="65000"/>
                    <a:lumOff val="35000"/>
                  </a:schemeClr>
                </a:solidFill>
              </a:rPr>
              <a:t>Merci pour votre attention </a:t>
            </a:r>
            <a:endParaRPr lang="fr-FR" dirty="0">
              <a:solidFill>
                <a:schemeClr val="tx1">
                  <a:lumMod val="65000"/>
                  <a:lumOff val="35000"/>
                </a:schemeClr>
              </a:solidFill>
            </a:endParaRPr>
          </a:p>
        </p:txBody>
      </p:sp>
      <p:sp>
        <p:nvSpPr>
          <p:cNvPr id="3" name="Sous-titre 2">
            <a:extLst>
              <a:ext uri="{FF2B5EF4-FFF2-40B4-BE49-F238E27FC236}">
                <a16:creationId xmlns:a16="http://schemas.microsoft.com/office/drawing/2014/main" id="{EED66C6B-9845-ABA2-7264-D7B24D9F7998}"/>
              </a:ext>
            </a:extLst>
          </p:cNvPr>
          <p:cNvSpPr>
            <a:spLocks noGrp="1"/>
          </p:cNvSpPr>
          <p:nvPr>
            <p:ph type="subTitle" idx="1"/>
          </p:nvPr>
        </p:nvSpPr>
        <p:spPr>
          <a:xfrm>
            <a:off x="733854" y="3977505"/>
            <a:ext cx="9144000" cy="1655762"/>
          </a:xfrm>
        </p:spPr>
        <p:txBody>
          <a:bodyPr>
            <a:normAutofit/>
          </a:bodyPr>
          <a:lstStyle/>
          <a:p>
            <a:pPr algn="r"/>
            <a:r>
              <a:rPr lang="fr-BE" sz="3200" dirty="0"/>
              <a:t>Je reste à votre disposition!</a:t>
            </a:r>
          </a:p>
          <a:p>
            <a:pPr algn="r"/>
            <a:r>
              <a:rPr lang="fr-BE" sz="3200" dirty="0"/>
              <a:t>Charlotte.lambert@unamur.be </a:t>
            </a:r>
            <a:endParaRPr lang="fr-FR" sz="3200" dirty="0"/>
          </a:p>
        </p:txBody>
      </p:sp>
    </p:spTree>
    <p:extLst>
      <p:ext uri="{BB962C8B-B14F-4D97-AF65-F5344CB8AC3E}">
        <p14:creationId xmlns:p14="http://schemas.microsoft.com/office/powerpoint/2010/main" val="156696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3">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5A3B3"/>
        </a:solidFill>
        <a:effectLst/>
      </p:bgPr>
    </p:bg>
    <p:spTree>
      <p:nvGrpSpPr>
        <p:cNvPr id="1" name=""/>
        <p:cNvGrpSpPr/>
        <p:nvPr/>
      </p:nvGrpSpPr>
      <p:grpSpPr>
        <a:xfrm>
          <a:off x="0" y="0"/>
          <a:ext cx="0" cy="0"/>
          <a:chOff x="0" y="0"/>
          <a:chExt cx="0" cy="0"/>
        </a:xfrm>
      </p:grpSpPr>
      <p:grpSp>
        <p:nvGrpSpPr>
          <p:cNvPr id="16" name="Groupe 15">
            <a:extLst>
              <a:ext uri="{FF2B5EF4-FFF2-40B4-BE49-F238E27FC236}">
                <a16:creationId xmlns:a16="http://schemas.microsoft.com/office/drawing/2014/main" id="{504D340A-A1F4-05FE-4BE7-17068CD6FEC4}"/>
              </a:ext>
            </a:extLst>
          </p:cNvPr>
          <p:cNvGrpSpPr/>
          <p:nvPr/>
        </p:nvGrpSpPr>
        <p:grpSpPr>
          <a:xfrm>
            <a:off x="0" y="0"/>
            <a:ext cx="9957916" cy="6858000"/>
            <a:chOff x="0" y="0"/>
            <a:chExt cx="9957916" cy="6858000"/>
          </a:xfrm>
          <a:effectLst>
            <a:outerShdw blurRad="50800" dist="38100" dir="2700000" algn="tl" rotWithShape="0">
              <a:prstClr val="black">
                <a:alpha val="40000"/>
              </a:prstClr>
            </a:outerShdw>
          </a:effectLst>
        </p:grpSpPr>
        <p:sp>
          <p:nvSpPr>
            <p:cNvPr id="3" name="Rectangle 2">
              <a:extLst>
                <a:ext uri="{FF2B5EF4-FFF2-40B4-BE49-F238E27FC236}">
                  <a16:creationId xmlns:a16="http://schemas.microsoft.com/office/drawing/2014/main" id="{A4CF81EB-CB7E-A9C0-3978-0545DBE76408}"/>
                </a:ext>
              </a:extLst>
            </p:cNvPr>
            <p:cNvSpPr/>
            <p:nvPr/>
          </p:nvSpPr>
          <p:spPr>
            <a:xfrm>
              <a:off x="0" y="0"/>
              <a:ext cx="9304774" cy="6858000"/>
            </a:xfrm>
            <a:prstGeom prst="rect">
              <a:avLst/>
            </a:prstGeom>
            <a:solidFill>
              <a:srgbClr val="ACC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 avec coins arrondis en haut 8">
              <a:extLst>
                <a:ext uri="{FF2B5EF4-FFF2-40B4-BE49-F238E27FC236}">
                  <a16:creationId xmlns:a16="http://schemas.microsoft.com/office/drawing/2014/main" id="{F1615582-65C7-74DD-5ABD-F2F9E700E225}"/>
                </a:ext>
              </a:extLst>
            </p:cNvPr>
            <p:cNvSpPr/>
            <p:nvPr/>
          </p:nvSpPr>
          <p:spPr>
            <a:xfrm rot="5400000">
              <a:off x="8742065" y="562711"/>
              <a:ext cx="1778560" cy="653142"/>
            </a:xfrm>
            <a:prstGeom prst="round2SameRect">
              <a:avLst/>
            </a:prstGeom>
            <a:solidFill>
              <a:srgbClr val="ACC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lumMod val="65000"/>
                      <a:lumOff val="35000"/>
                    </a:schemeClr>
                  </a:solidFill>
                </a:rPr>
                <a:t>Absentéisme</a:t>
              </a:r>
              <a:endParaRPr lang="fr-FR" sz="2000" dirty="0">
                <a:solidFill>
                  <a:schemeClr val="tx1">
                    <a:lumMod val="65000"/>
                    <a:lumOff val="35000"/>
                  </a:schemeClr>
                </a:solidFill>
              </a:endParaRPr>
            </a:p>
          </p:txBody>
        </p:sp>
      </p:grpSp>
      <p:grpSp>
        <p:nvGrpSpPr>
          <p:cNvPr id="17" name="Groupe 16">
            <a:extLst>
              <a:ext uri="{FF2B5EF4-FFF2-40B4-BE49-F238E27FC236}">
                <a16:creationId xmlns:a16="http://schemas.microsoft.com/office/drawing/2014/main" id="{15D81CA5-B66D-F93E-2546-928F7FADA4B2}"/>
              </a:ext>
            </a:extLst>
          </p:cNvPr>
          <p:cNvGrpSpPr/>
          <p:nvPr/>
        </p:nvGrpSpPr>
        <p:grpSpPr>
          <a:xfrm>
            <a:off x="0" y="0"/>
            <a:ext cx="8440615" cy="6858000"/>
            <a:chOff x="0" y="0"/>
            <a:chExt cx="8440615" cy="6858000"/>
          </a:xfrm>
          <a:effectLst>
            <a:outerShdw blurRad="50800" dist="38100" dir="2700000" algn="tl" rotWithShape="0">
              <a:prstClr val="black">
                <a:alpha val="40000"/>
              </a:prstClr>
            </a:outerShdw>
          </a:effectLst>
        </p:grpSpPr>
        <p:sp>
          <p:nvSpPr>
            <p:cNvPr id="4" name="Rectangle 3">
              <a:extLst>
                <a:ext uri="{FF2B5EF4-FFF2-40B4-BE49-F238E27FC236}">
                  <a16:creationId xmlns:a16="http://schemas.microsoft.com/office/drawing/2014/main" id="{DA8BFA61-D280-33A7-A584-EBC9ED5F41D3}"/>
                </a:ext>
              </a:extLst>
            </p:cNvPr>
            <p:cNvSpPr/>
            <p:nvPr/>
          </p:nvSpPr>
          <p:spPr>
            <a:xfrm>
              <a:off x="0" y="0"/>
              <a:ext cx="7787473" cy="6858000"/>
            </a:xfrm>
            <a:prstGeom prst="rect">
              <a:avLst/>
            </a:prstGeom>
            <a:solidFill>
              <a:srgbClr val="CCE8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 avec coins arrondis en haut 9">
              <a:extLst>
                <a:ext uri="{FF2B5EF4-FFF2-40B4-BE49-F238E27FC236}">
                  <a16:creationId xmlns:a16="http://schemas.microsoft.com/office/drawing/2014/main" id="{AB355180-F749-1D27-D60C-5ED490C0944C}"/>
                </a:ext>
              </a:extLst>
            </p:cNvPr>
            <p:cNvSpPr/>
            <p:nvPr/>
          </p:nvSpPr>
          <p:spPr>
            <a:xfrm rot="5400000">
              <a:off x="7224764" y="562711"/>
              <a:ext cx="1778560" cy="653142"/>
            </a:xfrm>
            <a:prstGeom prst="round2SameRect">
              <a:avLst/>
            </a:prstGeom>
            <a:solidFill>
              <a:srgbClr val="CCE8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lumMod val="65000"/>
                      <a:lumOff val="35000"/>
                    </a:schemeClr>
                  </a:solidFill>
                </a:rPr>
                <a:t>Incapacité de travail</a:t>
              </a:r>
              <a:endParaRPr lang="fr-FR" sz="2000" dirty="0">
                <a:solidFill>
                  <a:schemeClr val="tx1">
                    <a:lumMod val="65000"/>
                    <a:lumOff val="35000"/>
                  </a:schemeClr>
                </a:solidFill>
              </a:endParaRPr>
            </a:p>
          </p:txBody>
        </p:sp>
      </p:grpSp>
      <p:grpSp>
        <p:nvGrpSpPr>
          <p:cNvPr id="18" name="Groupe 17">
            <a:extLst>
              <a:ext uri="{FF2B5EF4-FFF2-40B4-BE49-F238E27FC236}">
                <a16:creationId xmlns:a16="http://schemas.microsoft.com/office/drawing/2014/main" id="{60F5E849-9542-DCFA-528C-FF336B0BFB9E}"/>
              </a:ext>
            </a:extLst>
          </p:cNvPr>
          <p:cNvGrpSpPr/>
          <p:nvPr/>
        </p:nvGrpSpPr>
        <p:grpSpPr>
          <a:xfrm>
            <a:off x="0" y="0"/>
            <a:ext cx="6923314" cy="6858000"/>
            <a:chOff x="0" y="0"/>
            <a:chExt cx="6923314" cy="6858000"/>
          </a:xfrm>
          <a:effectLst>
            <a:outerShdw blurRad="50800" dist="38100" dir="2700000" algn="tl" rotWithShape="0">
              <a:prstClr val="black">
                <a:alpha val="40000"/>
              </a:prstClr>
            </a:outerShdw>
          </a:effectLst>
        </p:grpSpPr>
        <p:sp>
          <p:nvSpPr>
            <p:cNvPr id="5" name="Rectangle 4">
              <a:extLst>
                <a:ext uri="{FF2B5EF4-FFF2-40B4-BE49-F238E27FC236}">
                  <a16:creationId xmlns:a16="http://schemas.microsoft.com/office/drawing/2014/main" id="{7F0823AC-7903-7FFC-9686-F6FB45138771}"/>
                </a:ext>
              </a:extLst>
            </p:cNvPr>
            <p:cNvSpPr/>
            <p:nvPr/>
          </p:nvSpPr>
          <p:spPr>
            <a:xfrm>
              <a:off x="0" y="0"/>
              <a:ext cx="6290268" cy="6858000"/>
            </a:xfrm>
            <a:prstGeom prst="rect">
              <a:avLst/>
            </a:prstGeom>
            <a:solidFill>
              <a:srgbClr val="ACC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 avec coins arrondis en haut 10">
              <a:extLst>
                <a:ext uri="{FF2B5EF4-FFF2-40B4-BE49-F238E27FC236}">
                  <a16:creationId xmlns:a16="http://schemas.microsoft.com/office/drawing/2014/main" id="{128AE442-E4F2-0EA7-BD19-05A91C36F089}"/>
                </a:ext>
              </a:extLst>
            </p:cNvPr>
            <p:cNvSpPr/>
            <p:nvPr/>
          </p:nvSpPr>
          <p:spPr>
            <a:xfrm rot="5400000">
              <a:off x="5707463" y="562709"/>
              <a:ext cx="1778560" cy="653142"/>
            </a:xfrm>
            <a:prstGeom prst="round2SameRect">
              <a:avLst/>
            </a:prstGeom>
            <a:solidFill>
              <a:srgbClr val="ACC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lumMod val="65000"/>
                      <a:lumOff val="35000"/>
                    </a:schemeClr>
                  </a:solidFill>
                </a:rPr>
                <a:t>Invalidité</a:t>
              </a:r>
              <a:endParaRPr lang="fr-FR" sz="2000" dirty="0">
                <a:solidFill>
                  <a:schemeClr val="tx1">
                    <a:lumMod val="65000"/>
                    <a:lumOff val="35000"/>
                  </a:schemeClr>
                </a:solidFill>
              </a:endParaRPr>
            </a:p>
          </p:txBody>
        </p:sp>
      </p:grpSp>
      <p:grpSp>
        <p:nvGrpSpPr>
          <p:cNvPr id="19" name="Groupe 18">
            <a:extLst>
              <a:ext uri="{FF2B5EF4-FFF2-40B4-BE49-F238E27FC236}">
                <a16:creationId xmlns:a16="http://schemas.microsoft.com/office/drawing/2014/main" id="{0D05BDAA-58AD-D863-0298-0CF59C7D9115}"/>
              </a:ext>
            </a:extLst>
          </p:cNvPr>
          <p:cNvGrpSpPr/>
          <p:nvPr/>
        </p:nvGrpSpPr>
        <p:grpSpPr>
          <a:xfrm>
            <a:off x="0" y="0"/>
            <a:ext cx="5526593" cy="6858000"/>
            <a:chOff x="0" y="0"/>
            <a:chExt cx="5526593" cy="6858000"/>
          </a:xfrm>
          <a:effectLst>
            <a:outerShdw blurRad="50800" dist="38100" dir="2700000" algn="tl" rotWithShape="0">
              <a:prstClr val="black">
                <a:alpha val="40000"/>
              </a:prstClr>
            </a:outerShdw>
          </a:effectLst>
        </p:grpSpPr>
        <p:sp>
          <p:nvSpPr>
            <p:cNvPr id="6" name="Rectangle 5">
              <a:extLst>
                <a:ext uri="{FF2B5EF4-FFF2-40B4-BE49-F238E27FC236}">
                  <a16:creationId xmlns:a16="http://schemas.microsoft.com/office/drawing/2014/main" id="{BC61D8EE-D2AA-3444-7280-64436D320190}"/>
                </a:ext>
              </a:extLst>
            </p:cNvPr>
            <p:cNvSpPr/>
            <p:nvPr/>
          </p:nvSpPr>
          <p:spPr>
            <a:xfrm>
              <a:off x="0" y="0"/>
              <a:ext cx="4883499" cy="6858000"/>
            </a:xfrm>
            <a:prstGeom prst="rect">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 avec coins arrondis en haut 11">
              <a:extLst>
                <a:ext uri="{FF2B5EF4-FFF2-40B4-BE49-F238E27FC236}">
                  <a16:creationId xmlns:a16="http://schemas.microsoft.com/office/drawing/2014/main" id="{1AE4304C-58A4-FD9F-2456-AF7A09197C4C}"/>
                </a:ext>
              </a:extLst>
            </p:cNvPr>
            <p:cNvSpPr/>
            <p:nvPr/>
          </p:nvSpPr>
          <p:spPr>
            <a:xfrm rot="5400000">
              <a:off x="4310742" y="562709"/>
              <a:ext cx="1778560" cy="653142"/>
            </a:xfrm>
            <a:prstGeom prst="round2SameRect">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lumMod val="65000"/>
                      <a:lumOff val="35000"/>
                    </a:schemeClr>
                  </a:solidFill>
                </a:rPr>
                <a:t>Salaire garanti</a:t>
              </a:r>
              <a:endParaRPr lang="fr-FR" sz="2000" dirty="0">
                <a:solidFill>
                  <a:schemeClr val="tx1">
                    <a:lumMod val="65000"/>
                    <a:lumOff val="35000"/>
                  </a:schemeClr>
                </a:solidFill>
              </a:endParaRPr>
            </a:p>
          </p:txBody>
        </p:sp>
      </p:grpSp>
      <p:grpSp>
        <p:nvGrpSpPr>
          <p:cNvPr id="20" name="Groupe 19">
            <a:extLst>
              <a:ext uri="{FF2B5EF4-FFF2-40B4-BE49-F238E27FC236}">
                <a16:creationId xmlns:a16="http://schemas.microsoft.com/office/drawing/2014/main" id="{3FAD02A5-4B19-FD61-E8A4-51888AC4B105}"/>
              </a:ext>
            </a:extLst>
          </p:cNvPr>
          <p:cNvGrpSpPr/>
          <p:nvPr/>
        </p:nvGrpSpPr>
        <p:grpSpPr>
          <a:xfrm>
            <a:off x="0" y="0"/>
            <a:ext cx="3999243" cy="6858000"/>
            <a:chOff x="0" y="0"/>
            <a:chExt cx="3999243" cy="6858000"/>
          </a:xfrm>
          <a:effectLst>
            <a:outerShdw blurRad="50800" dist="38100" dir="2700000" algn="tl" rotWithShape="0">
              <a:prstClr val="black">
                <a:alpha val="40000"/>
              </a:prstClr>
            </a:outerShdw>
          </a:effectLst>
        </p:grpSpPr>
        <p:sp>
          <p:nvSpPr>
            <p:cNvPr id="7" name="Rectangle 6">
              <a:extLst>
                <a:ext uri="{FF2B5EF4-FFF2-40B4-BE49-F238E27FC236}">
                  <a16:creationId xmlns:a16="http://schemas.microsoft.com/office/drawing/2014/main" id="{20AAAFB0-418D-E0E7-B957-C721EE5ADA50}"/>
                </a:ext>
              </a:extLst>
            </p:cNvPr>
            <p:cNvSpPr/>
            <p:nvPr/>
          </p:nvSpPr>
          <p:spPr>
            <a:xfrm>
              <a:off x="0" y="0"/>
              <a:ext cx="3356149" cy="6858000"/>
            </a:xfrm>
            <a:prstGeom prst="rect">
              <a:avLst/>
            </a:prstGeom>
            <a:solidFill>
              <a:srgbClr val="D8F1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 avec coins arrondis en haut 12">
              <a:extLst>
                <a:ext uri="{FF2B5EF4-FFF2-40B4-BE49-F238E27FC236}">
                  <a16:creationId xmlns:a16="http://schemas.microsoft.com/office/drawing/2014/main" id="{2E86F614-1E1E-30AD-76EA-D489477DF4E1}"/>
                </a:ext>
              </a:extLst>
            </p:cNvPr>
            <p:cNvSpPr/>
            <p:nvPr/>
          </p:nvSpPr>
          <p:spPr>
            <a:xfrm rot="5400000">
              <a:off x="2783392" y="562709"/>
              <a:ext cx="1778560" cy="653142"/>
            </a:xfrm>
            <a:prstGeom prst="round2SameRect">
              <a:avLst/>
            </a:prstGeom>
            <a:solidFill>
              <a:srgbClr val="D8F1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lumMod val="65000"/>
                      <a:lumOff val="35000"/>
                    </a:schemeClr>
                  </a:solidFill>
                </a:rPr>
                <a:t>Trajet de réintégration</a:t>
              </a:r>
              <a:endParaRPr lang="fr-FR" sz="2000" dirty="0">
                <a:solidFill>
                  <a:schemeClr val="tx1">
                    <a:lumMod val="65000"/>
                    <a:lumOff val="35000"/>
                  </a:schemeClr>
                </a:solidFill>
              </a:endParaRPr>
            </a:p>
          </p:txBody>
        </p:sp>
      </p:grpSp>
      <p:grpSp>
        <p:nvGrpSpPr>
          <p:cNvPr id="22" name="Groupe 21">
            <a:extLst>
              <a:ext uri="{FF2B5EF4-FFF2-40B4-BE49-F238E27FC236}">
                <a16:creationId xmlns:a16="http://schemas.microsoft.com/office/drawing/2014/main" id="{5DFD8818-9CC1-E54F-A32A-C10DAC0A51FC}"/>
              </a:ext>
            </a:extLst>
          </p:cNvPr>
          <p:cNvGrpSpPr/>
          <p:nvPr/>
        </p:nvGrpSpPr>
        <p:grpSpPr>
          <a:xfrm>
            <a:off x="0" y="0"/>
            <a:ext cx="2331216" cy="6858000"/>
            <a:chOff x="0" y="0"/>
            <a:chExt cx="2331216" cy="6858000"/>
          </a:xfrm>
          <a:effectLst>
            <a:outerShdw blurRad="50800" dist="38100" dir="2700000" algn="tl" rotWithShape="0">
              <a:prstClr val="black">
                <a:alpha val="40000"/>
              </a:prstClr>
            </a:outerShdw>
          </a:effectLst>
        </p:grpSpPr>
        <p:sp>
          <p:nvSpPr>
            <p:cNvPr id="8" name="Rectangle 7">
              <a:extLst>
                <a:ext uri="{FF2B5EF4-FFF2-40B4-BE49-F238E27FC236}">
                  <a16:creationId xmlns:a16="http://schemas.microsoft.com/office/drawing/2014/main" id="{145BB88B-8BA2-411D-AFC1-7880379CB494}"/>
                </a:ext>
              </a:extLst>
            </p:cNvPr>
            <p:cNvSpPr/>
            <p:nvPr/>
          </p:nvSpPr>
          <p:spPr>
            <a:xfrm>
              <a:off x="0" y="0"/>
              <a:ext cx="1738365" cy="6858000"/>
            </a:xfrm>
            <a:prstGeom prst="rect">
              <a:avLst/>
            </a:prstGeom>
            <a:solidFill>
              <a:srgbClr val="EFEE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 avec coins arrondis en haut 13">
              <a:extLst>
                <a:ext uri="{FF2B5EF4-FFF2-40B4-BE49-F238E27FC236}">
                  <a16:creationId xmlns:a16="http://schemas.microsoft.com/office/drawing/2014/main" id="{74A7D1BA-4D7B-BFF3-EC78-C030CB04E676}"/>
                </a:ext>
              </a:extLst>
            </p:cNvPr>
            <p:cNvSpPr/>
            <p:nvPr/>
          </p:nvSpPr>
          <p:spPr>
            <a:xfrm rot="5400000">
              <a:off x="1115365" y="562709"/>
              <a:ext cx="1778560" cy="653142"/>
            </a:xfrm>
            <a:prstGeom prst="round2SameRect">
              <a:avLst/>
            </a:prstGeom>
            <a:solidFill>
              <a:srgbClr val="EFEE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lumMod val="65000"/>
                      <a:lumOff val="35000"/>
                    </a:schemeClr>
                  </a:solidFill>
                </a:rPr>
                <a:t>Médecin </a:t>
              </a:r>
              <a:endParaRPr lang="fr-FR" sz="2000" dirty="0">
                <a:solidFill>
                  <a:schemeClr val="tx1">
                    <a:lumMod val="65000"/>
                    <a:lumOff val="35000"/>
                  </a:schemeClr>
                </a:solidFill>
              </a:endParaRPr>
            </a:p>
          </p:txBody>
        </p:sp>
      </p:grpSp>
      <p:sp>
        <p:nvSpPr>
          <p:cNvPr id="15" name="ZoneTexte 14">
            <a:extLst>
              <a:ext uri="{FF2B5EF4-FFF2-40B4-BE49-F238E27FC236}">
                <a16:creationId xmlns:a16="http://schemas.microsoft.com/office/drawing/2014/main" id="{C9C6902B-317F-94A0-2333-AA3DFA67BA75}"/>
              </a:ext>
            </a:extLst>
          </p:cNvPr>
          <p:cNvSpPr txBox="1"/>
          <p:nvPr/>
        </p:nvSpPr>
        <p:spPr>
          <a:xfrm>
            <a:off x="9746900" y="2873828"/>
            <a:ext cx="2110154" cy="646331"/>
          </a:xfrm>
          <a:prstGeom prst="rect">
            <a:avLst/>
          </a:prstGeom>
          <a:noFill/>
        </p:spPr>
        <p:txBody>
          <a:bodyPr wrap="square" rtlCol="0">
            <a:spAutoFit/>
          </a:bodyPr>
          <a:lstStyle/>
          <a:p>
            <a:pPr algn="ctr"/>
            <a:r>
              <a:rPr lang="fr-BE" sz="3600" b="1" dirty="0">
                <a:solidFill>
                  <a:srgbClr val="EFEEDD"/>
                </a:solidFill>
                <a:latin typeface="Courier New" panose="02070309020205020404" pitchFamily="49" charset="0"/>
                <a:cs typeface="Courier New" panose="02070309020205020404" pitchFamily="49" charset="0"/>
              </a:rPr>
              <a:t>Notions</a:t>
            </a:r>
            <a:endParaRPr lang="fr-FR" sz="3600" b="1" dirty="0">
              <a:solidFill>
                <a:srgbClr val="EFEEDD"/>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84892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5A3B3"/>
        </a:solidFill>
        <a:effectLst/>
      </p:bgPr>
    </p:bg>
    <p:spTree>
      <p:nvGrpSpPr>
        <p:cNvPr id="1" name=""/>
        <p:cNvGrpSpPr/>
        <p:nvPr/>
      </p:nvGrpSpPr>
      <p:grpSpPr>
        <a:xfrm>
          <a:off x="0" y="0"/>
          <a:ext cx="0" cy="0"/>
          <a:chOff x="0" y="0"/>
          <a:chExt cx="0" cy="0"/>
        </a:xfrm>
      </p:grpSpPr>
      <p:grpSp>
        <p:nvGrpSpPr>
          <p:cNvPr id="16" name="Groupe 15">
            <a:extLst>
              <a:ext uri="{FF2B5EF4-FFF2-40B4-BE49-F238E27FC236}">
                <a16:creationId xmlns:a16="http://schemas.microsoft.com/office/drawing/2014/main" id="{504D340A-A1F4-05FE-4BE7-17068CD6FEC4}"/>
              </a:ext>
            </a:extLst>
          </p:cNvPr>
          <p:cNvGrpSpPr/>
          <p:nvPr/>
        </p:nvGrpSpPr>
        <p:grpSpPr>
          <a:xfrm>
            <a:off x="0" y="0"/>
            <a:ext cx="12192000" cy="6858000"/>
            <a:chOff x="0" y="0"/>
            <a:chExt cx="9957916" cy="6858000"/>
          </a:xfrm>
          <a:effectLst>
            <a:outerShdw blurRad="50800" dist="38100" dir="2700000" algn="tl" rotWithShape="0">
              <a:prstClr val="black">
                <a:alpha val="40000"/>
              </a:prstClr>
            </a:outerShdw>
          </a:effectLst>
        </p:grpSpPr>
        <p:sp>
          <p:nvSpPr>
            <p:cNvPr id="3" name="Rectangle 2">
              <a:extLst>
                <a:ext uri="{FF2B5EF4-FFF2-40B4-BE49-F238E27FC236}">
                  <a16:creationId xmlns:a16="http://schemas.microsoft.com/office/drawing/2014/main" id="{A4CF81EB-CB7E-A9C0-3978-0545DBE76408}"/>
                </a:ext>
              </a:extLst>
            </p:cNvPr>
            <p:cNvSpPr/>
            <p:nvPr/>
          </p:nvSpPr>
          <p:spPr>
            <a:xfrm>
              <a:off x="0" y="0"/>
              <a:ext cx="9304774" cy="6858000"/>
            </a:xfrm>
            <a:prstGeom prst="rect">
              <a:avLst/>
            </a:prstGeom>
            <a:solidFill>
              <a:srgbClr val="ACC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 avec coins arrondis en haut 8">
              <a:extLst>
                <a:ext uri="{FF2B5EF4-FFF2-40B4-BE49-F238E27FC236}">
                  <a16:creationId xmlns:a16="http://schemas.microsoft.com/office/drawing/2014/main" id="{F1615582-65C7-74DD-5ABD-F2F9E700E225}"/>
                </a:ext>
              </a:extLst>
            </p:cNvPr>
            <p:cNvSpPr/>
            <p:nvPr/>
          </p:nvSpPr>
          <p:spPr>
            <a:xfrm rot="5400000">
              <a:off x="8742065" y="562711"/>
              <a:ext cx="1778560" cy="653142"/>
            </a:xfrm>
            <a:prstGeom prst="round2SameRect">
              <a:avLst/>
            </a:prstGeom>
            <a:solidFill>
              <a:srgbClr val="ACC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lumMod val="65000"/>
                      <a:lumOff val="35000"/>
                    </a:schemeClr>
                  </a:solidFill>
                </a:rPr>
                <a:t>Absentéisme</a:t>
              </a:r>
              <a:endParaRPr lang="fr-FR" sz="2000" dirty="0">
                <a:solidFill>
                  <a:schemeClr val="tx1">
                    <a:lumMod val="65000"/>
                    <a:lumOff val="35000"/>
                  </a:schemeClr>
                </a:solidFill>
              </a:endParaRPr>
            </a:p>
          </p:txBody>
        </p:sp>
      </p:grpSp>
      <p:grpSp>
        <p:nvGrpSpPr>
          <p:cNvPr id="17" name="Groupe 16">
            <a:extLst>
              <a:ext uri="{FF2B5EF4-FFF2-40B4-BE49-F238E27FC236}">
                <a16:creationId xmlns:a16="http://schemas.microsoft.com/office/drawing/2014/main" id="{15D81CA5-B66D-F93E-2546-928F7FADA4B2}"/>
              </a:ext>
            </a:extLst>
          </p:cNvPr>
          <p:cNvGrpSpPr/>
          <p:nvPr/>
        </p:nvGrpSpPr>
        <p:grpSpPr>
          <a:xfrm>
            <a:off x="-4770773" y="0"/>
            <a:ext cx="8440615" cy="6858000"/>
            <a:chOff x="0" y="0"/>
            <a:chExt cx="8440615" cy="6858000"/>
          </a:xfrm>
          <a:effectLst>
            <a:outerShdw blurRad="50800" dist="38100" dir="2700000" algn="tl" rotWithShape="0">
              <a:prstClr val="black">
                <a:alpha val="40000"/>
              </a:prstClr>
            </a:outerShdw>
          </a:effectLst>
        </p:grpSpPr>
        <p:sp>
          <p:nvSpPr>
            <p:cNvPr id="4" name="Rectangle 3">
              <a:extLst>
                <a:ext uri="{FF2B5EF4-FFF2-40B4-BE49-F238E27FC236}">
                  <a16:creationId xmlns:a16="http://schemas.microsoft.com/office/drawing/2014/main" id="{DA8BFA61-D280-33A7-A584-EBC9ED5F41D3}"/>
                </a:ext>
              </a:extLst>
            </p:cNvPr>
            <p:cNvSpPr/>
            <p:nvPr/>
          </p:nvSpPr>
          <p:spPr>
            <a:xfrm>
              <a:off x="0" y="0"/>
              <a:ext cx="7787473" cy="6858000"/>
            </a:xfrm>
            <a:prstGeom prst="rect">
              <a:avLst/>
            </a:prstGeom>
            <a:solidFill>
              <a:srgbClr val="CCE8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avec coins arrondis en haut 9">
              <a:extLst>
                <a:ext uri="{FF2B5EF4-FFF2-40B4-BE49-F238E27FC236}">
                  <a16:creationId xmlns:a16="http://schemas.microsoft.com/office/drawing/2014/main" id="{AB355180-F749-1D27-D60C-5ED490C0944C}"/>
                </a:ext>
              </a:extLst>
            </p:cNvPr>
            <p:cNvSpPr/>
            <p:nvPr/>
          </p:nvSpPr>
          <p:spPr>
            <a:xfrm rot="5400000">
              <a:off x="7224764" y="562711"/>
              <a:ext cx="1778560" cy="653142"/>
            </a:xfrm>
            <a:prstGeom prst="round2SameRect">
              <a:avLst/>
            </a:prstGeom>
            <a:solidFill>
              <a:srgbClr val="CCE8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lumMod val="65000"/>
                      <a:lumOff val="35000"/>
                    </a:schemeClr>
                  </a:solidFill>
                </a:rPr>
                <a:t>Incapacité de travail</a:t>
              </a:r>
              <a:endParaRPr lang="fr-FR" sz="2000" dirty="0">
                <a:solidFill>
                  <a:schemeClr val="tx1">
                    <a:lumMod val="65000"/>
                    <a:lumOff val="35000"/>
                  </a:schemeClr>
                </a:solidFill>
              </a:endParaRPr>
            </a:p>
          </p:txBody>
        </p:sp>
      </p:grpSp>
      <p:grpSp>
        <p:nvGrpSpPr>
          <p:cNvPr id="18" name="Groupe 17">
            <a:extLst>
              <a:ext uri="{FF2B5EF4-FFF2-40B4-BE49-F238E27FC236}">
                <a16:creationId xmlns:a16="http://schemas.microsoft.com/office/drawing/2014/main" id="{60F5E849-9542-DCFA-528C-FF336B0BFB9E}"/>
              </a:ext>
            </a:extLst>
          </p:cNvPr>
          <p:cNvGrpSpPr/>
          <p:nvPr/>
        </p:nvGrpSpPr>
        <p:grpSpPr>
          <a:xfrm>
            <a:off x="-3966905" y="0"/>
            <a:ext cx="6923314" cy="6858000"/>
            <a:chOff x="0" y="0"/>
            <a:chExt cx="6923314" cy="6858000"/>
          </a:xfrm>
          <a:effectLst>
            <a:outerShdw blurRad="50800" dist="38100" dir="2700000" algn="tl" rotWithShape="0">
              <a:prstClr val="black">
                <a:alpha val="40000"/>
              </a:prstClr>
            </a:outerShdw>
          </a:effectLst>
        </p:grpSpPr>
        <p:sp>
          <p:nvSpPr>
            <p:cNvPr id="5" name="Rectangle 4">
              <a:extLst>
                <a:ext uri="{FF2B5EF4-FFF2-40B4-BE49-F238E27FC236}">
                  <a16:creationId xmlns:a16="http://schemas.microsoft.com/office/drawing/2014/main" id="{7F0823AC-7903-7FFC-9686-F6FB45138771}"/>
                </a:ext>
              </a:extLst>
            </p:cNvPr>
            <p:cNvSpPr/>
            <p:nvPr/>
          </p:nvSpPr>
          <p:spPr>
            <a:xfrm>
              <a:off x="0" y="0"/>
              <a:ext cx="6290268" cy="6858000"/>
            </a:xfrm>
            <a:prstGeom prst="rect">
              <a:avLst/>
            </a:prstGeom>
            <a:solidFill>
              <a:srgbClr val="ACC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 avec coins arrondis en haut 10">
              <a:extLst>
                <a:ext uri="{FF2B5EF4-FFF2-40B4-BE49-F238E27FC236}">
                  <a16:creationId xmlns:a16="http://schemas.microsoft.com/office/drawing/2014/main" id="{128AE442-E4F2-0EA7-BD19-05A91C36F089}"/>
                </a:ext>
              </a:extLst>
            </p:cNvPr>
            <p:cNvSpPr/>
            <p:nvPr/>
          </p:nvSpPr>
          <p:spPr>
            <a:xfrm rot="5400000">
              <a:off x="5707463" y="562709"/>
              <a:ext cx="1778560" cy="653142"/>
            </a:xfrm>
            <a:prstGeom prst="round2SameRect">
              <a:avLst/>
            </a:prstGeom>
            <a:solidFill>
              <a:srgbClr val="ACC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lumMod val="65000"/>
                      <a:lumOff val="35000"/>
                    </a:schemeClr>
                  </a:solidFill>
                </a:rPr>
                <a:t>Invalidité</a:t>
              </a:r>
              <a:endParaRPr lang="fr-FR" sz="2000" dirty="0">
                <a:solidFill>
                  <a:schemeClr val="tx1">
                    <a:lumMod val="65000"/>
                    <a:lumOff val="35000"/>
                  </a:schemeClr>
                </a:solidFill>
              </a:endParaRPr>
            </a:p>
          </p:txBody>
        </p:sp>
      </p:grpSp>
      <p:grpSp>
        <p:nvGrpSpPr>
          <p:cNvPr id="19" name="Groupe 18">
            <a:extLst>
              <a:ext uri="{FF2B5EF4-FFF2-40B4-BE49-F238E27FC236}">
                <a16:creationId xmlns:a16="http://schemas.microsoft.com/office/drawing/2014/main" id="{0D05BDAA-58AD-D863-0298-0CF59C7D9115}"/>
              </a:ext>
            </a:extLst>
          </p:cNvPr>
          <p:cNvGrpSpPr/>
          <p:nvPr/>
        </p:nvGrpSpPr>
        <p:grpSpPr>
          <a:xfrm>
            <a:off x="-3228351" y="0"/>
            <a:ext cx="5526593" cy="6858000"/>
            <a:chOff x="0" y="0"/>
            <a:chExt cx="5526593" cy="6858000"/>
          </a:xfrm>
          <a:effectLst>
            <a:outerShdw blurRad="50800" dist="38100" dir="2700000" algn="tl" rotWithShape="0">
              <a:prstClr val="black">
                <a:alpha val="40000"/>
              </a:prstClr>
            </a:outerShdw>
          </a:effectLst>
        </p:grpSpPr>
        <p:sp>
          <p:nvSpPr>
            <p:cNvPr id="6" name="Rectangle 5">
              <a:extLst>
                <a:ext uri="{FF2B5EF4-FFF2-40B4-BE49-F238E27FC236}">
                  <a16:creationId xmlns:a16="http://schemas.microsoft.com/office/drawing/2014/main" id="{BC61D8EE-D2AA-3444-7280-64436D320190}"/>
                </a:ext>
              </a:extLst>
            </p:cNvPr>
            <p:cNvSpPr/>
            <p:nvPr/>
          </p:nvSpPr>
          <p:spPr>
            <a:xfrm>
              <a:off x="0" y="0"/>
              <a:ext cx="4883499" cy="6858000"/>
            </a:xfrm>
            <a:prstGeom prst="rect">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 avec coins arrondis en haut 11">
              <a:extLst>
                <a:ext uri="{FF2B5EF4-FFF2-40B4-BE49-F238E27FC236}">
                  <a16:creationId xmlns:a16="http://schemas.microsoft.com/office/drawing/2014/main" id="{1AE4304C-58A4-FD9F-2456-AF7A09197C4C}"/>
                </a:ext>
              </a:extLst>
            </p:cNvPr>
            <p:cNvSpPr/>
            <p:nvPr/>
          </p:nvSpPr>
          <p:spPr>
            <a:xfrm rot="5400000">
              <a:off x="4310742" y="562709"/>
              <a:ext cx="1778560" cy="653142"/>
            </a:xfrm>
            <a:prstGeom prst="round2SameRect">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lumMod val="65000"/>
                      <a:lumOff val="35000"/>
                    </a:schemeClr>
                  </a:solidFill>
                </a:rPr>
                <a:t>Salaire garanti</a:t>
              </a:r>
              <a:endParaRPr lang="fr-FR" sz="2000" dirty="0">
                <a:solidFill>
                  <a:schemeClr val="tx1">
                    <a:lumMod val="65000"/>
                    <a:lumOff val="35000"/>
                  </a:schemeClr>
                </a:solidFill>
              </a:endParaRPr>
            </a:p>
          </p:txBody>
        </p:sp>
      </p:grpSp>
      <p:grpSp>
        <p:nvGrpSpPr>
          <p:cNvPr id="20" name="Groupe 19">
            <a:extLst>
              <a:ext uri="{FF2B5EF4-FFF2-40B4-BE49-F238E27FC236}">
                <a16:creationId xmlns:a16="http://schemas.microsoft.com/office/drawing/2014/main" id="{3FAD02A5-4B19-FD61-E8A4-51888AC4B105}"/>
              </a:ext>
            </a:extLst>
          </p:cNvPr>
          <p:cNvGrpSpPr/>
          <p:nvPr/>
        </p:nvGrpSpPr>
        <p:grpSpPr>
          <a:xfrm>
            <a:off x="-2479745" y="0"/>
            <a:ext cx="3999243" cy="6858000"/>
            <a:chOff x="0" y="0"/>
            <a:chExt cx="3999243" cy="6858000"/>
          </a:xfrm>
          <a:effectLst>
            <a:outerShdw blurRad="50800" dist="38100" dir="2700000" algn="tl" rotWithShape="0">
              <a:prstClr val="black">
                <a:alpha val="40000"/>
              </a:prstClr>
            </a:outerShdw>
          </a:effectLst>
        </p:grpSpPr>
        <p:sp>
          <p:nvSpPr>
            <p:cNvPr id="7" name="Rectangle 6">
              <a:extLst>
                <a:ext uri="{FF2B5EF4-FFF2-40B4-BE49-F238E27FC236}">
                  <a16:creationId xmlns:a16="http://schemas.microsoft.com/office/drawing/2014/main" id="{20AAAFB0-418D-E0E7-B957-C721EE5ADA50}"/>
                </a:ext>
              </a:extLst>
            </p:cNvPr>
            <p:cNvSpPr/>
            <p:nvPr/>
          </p:nvSpPr>
          <p:spPr>
            <a:xfrm>
              <a:off x="0" y="0"/>
              <a:ext cx="3356149" cy="6858000"/>
            </a:xfrm>
            <a:prstGeom prst="rect">
              <a:avLst/>
            </a:prstGeom>
            <a:solidFill>
              <a:srgbClr val="D8F1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 avec coins arrondis en haut 12">
              <a:extLst>
                <a:ext uri="{FF2B5EF4-FFF2-40B4-BE49-F238E27FC236}">
                  <a16:creationId xmlns:a16="http://schemas.microsoft.com/office/drawing/2014/main" id="{2E86F614-1E1E-30AD-76EA-D489477DF4E1}"/>
                </a:ext>
              </a:extLst>
            </p:cNvPr>
            <p:cNvSpPr/>
            <p:nvPr/>
          </p:nvSpPr>
          <p:spPr>
            <a:xfrm rot="5400000">
              <a:off x="2783392" y="562709"/>
              <a:ext cx="1778560" cy="653142"/>
            </a:xfrm>
            <a:prstGeom prst="round2SameRect">
              <a:avLst/>
            </a:prstGeom>
            <a:solidFill>
              <a:srgbClr val="D8F1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lumMod val="65000"/>
                      <a:lumOff val="35000"/>
                    </a:schemeClr>
                  </a:solidFill>
                </a:rPr>
                <a:t>Trajet de réintégration</a:t>
              </a:r>
              <a:endParaRPr lang="fr-FR" sz="2000" dirty="0">
                <a:solidFill>
                  <a:schemeClr val="tx1">
                    <a:lumMod val="65000"/>
                    <a:lumOff val="35000"/>
                  </a:schemeClr>
                </a:solidFill>
              </a:endParaRPr>
            </a:p>
          </p:txBody>
        </p:sp>
      </p:grpSp>
      <p:grpSp>
        <p:nvGrpSpPr>
          <p:cNvPr id="22" name="Groupe 21">
            <a:extLst>
              <a:ext uri="{FF2B5EF4-FFF2-40B4-BE49-F238E27FC236}">
                <a16:creationId xmlns:a16="http://schemas.microsoft.com/office/drawing/2014/main" id="{5DFD8818-9CC1-E54F-A32A-C10DAC0A51FC}"/>
              </a:ext>
            </a:extLst>
          </p:cNvPr>
          <p:cNvGrpSpPr/>
          <p:nvPr/>
        </p:nvGrpSpPr>
        <p:grpSpPr>
          <a:xfrm>
            <a:off x="-1595494" y="0"/>
            <a:ext cx="2331216" cy="6858000"/>
            <a:chOff x="0" y="0"/>
            <a:chExt cx="2331216" cy="6858000"/>
          </a:xfrm>
          <a:effectLst>
            <a:outerShdw blurRad="50800" dist="38100" dir="2700000" algn="tl" rotWithShape="0">
              <a:prstClr val="black">
                <a:alpha val="40000"/>
              </a:prstClr>
            </a:outerShdw>
          </a:effectLst>
        </p:grpSpPr>
        <p:sp>
          <p:nvSpPr>
            <p:cNvPr id="8" name="Rectangle 7">
              <a:extLst>
                <a:ext uri="{FF2B5EF4-FFF2-40B4-BE49-F238E27FC236}">
                  <a16:creationId xmlns:a16="http://schemas.microsoft.com/office/drawing/2014/main" id="{145BB88B-8BA2-411D-AFC1-7880379CB494}"/>
                </a:ext>
              </a:extLst>
            </p:cNvPr>
            <p:cNvSpPr/>
            <p:nvPr/>
          </p:nvSpPr>
          <p:spPr>
            <a:xfrm>
              <a:off x="0" y="0"/>
              <a:ext cx="1738365" cy="6858000"/>
            </a:xfrm>
            <a:prstGeom prst="rect">
              <a:avLst/>
            </a:prstGeom>
            <a:solidFill>
              <a:srgbClr val="EFEE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 avec coins arrondis en haut 13">
              <a:extLst>
                <a:ext uri="{FF2B5EF4-FFF2-40B4-BE49-F238E27FC236}">
                  <a16:creationId xmlns:a16="http://schemas.microsoft.com/office/drawing/2014/main" id="{74A7D1BA-4D7B-BFF3-EC78-C030CB04E676}"/>
                </a:ext>
              </a:extLst>
            </p:cNvPr>
            <p:cNvSpPr/>
            <p:nvPr/>
          </p:nvSpPr>
          <p:spPr>
            <a:xfrm rot="5400000">
              <a:off x="1115365" y="562709"/>
              <a:ext cx="1778560" cy="653142"/>
            </a:xfrm>
            <a:prstGeom prst="round2SameRect">
              <a:avLst/>
            </a:prstGeom>
            <a:solidFill>
              <a:srgbClr val="EFEE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lumMod val="65000"/>
                      <a:lumOff val="35000"/>
                    </a:schemeClr>
                  </a:solidFill>
                </a:rPr>
                <a:t>Médecin </a:t>
              </a:r>
              <a:endParaRPr lang="fr-FR" sz="2000" dirty="0">
                <a:solidFill>
                  <a:schemeClr val="tx1">
                    <a:lumMod val="65000"/>
                    <a:lumOff val="35000"/>
                  </a:schemeClr>
                </a:solidFill>
              </a:endParaRPr>
            </a:p>
          </p:txBody>
        </p:sp>
      </p:grpSp>
      <p:sp>
        <p:nvSpPr>
          <p:cNvPr id="2" name="ZoneTexte 1">
            <a:extLst>
              <a:ext uri="{FF2B5EF4-FFF2-40B4-BE49-F238E27FC236}">
                <a16:creationId xmlns:a16="http://schemas.microsoft.com/office/drawing/2014/main" id="{482F1E7F-942F-A28E-D587-EC8C78CEB3D2}"/>
              </a:ext>
            </a:extLst>
          </p:cNvPr>
          <p:cNvSpPr txBox="1"/>
          <p:nvPr/>
        </p:nvSpPr>
        <p:spPr>
          <a:xfrm>
            <a:off x="5457197" y="278632"/>
            <a:ext cx="2652765" cy="523220"/>
          </a:xfrm>
          <a:prstGeom prst="rect">
            <a:avLst/>
          </a:prstGeom>
          <a:noFill/>
        </p:spPr>
        <p:txBody>
          <a:bodyPr wrap="square" rtlCol="0">
            <a:spAutoFit/>
          </a:bodyPr>
          <a:lstStyle/>
          <a:p>
            <a:r>
              <a:rPr lang="fr-BE" sz="2800" dirty="0">
                <a:latin typeface="Courier New" panose="02070309020205020404" pitchFamily="49" charset="0"/>
                <a:cs typeface="Courier New" panose="02070309020205020404" pitchFamily="49" charset="0"/>
              </a:rPr>
              <a:t>Absentéisme</a:t>
            </a:r>
            <a:endParaRPr lang="fr-FR" sz="2800" dirty="0">
              <a:latin typeface="Courier New" panose="02070309020205020404" pitchFamily="49" charset="0"/>
              <a:cs typeface="Courier New" panose="02070309020205020404" pitchFamily="49" charset="0"/>
            </a:endParaRPr>
          </a:p>
        </p:txBody>
      </p:sp>
      <p:sp>
        <p:nvSpPr>
          <p:cNvPr id="21" name="ZoneTexte 20">
            <a:extLst>
              <a:ext uri="{FF2B5EF4-FFF2-40B4-BE49-F238E27FC236}">
                <a16:creationId xmlns:a16="http://schemas.microsoft.com/office/drawing/2014/main" id="{B529AEC8-2C61-6F25-F175-99486EE4987F}"/>
              </a:ext>
            </a:extLst>
          </p:cNvPr>
          <p:cNvSpPr txBox="1"/>
          <p:nvPr/>
        </p:nvSpPr>
        <p:spPr>
          <a:xfrm>
            <a:off x="5457197" y="1019175"/>
            <a:ext cx="5549208" cy="646331"/>
          </a:xfrm>
          <a:prstGeom prst="rect">
            <a:avLst/>
          </a:prstGeom>
          <a:noFill/>
        </p:spPr>
        <p:txBody>
          <a:bodyPr wrap="square" rtlCol="0">
            <a:spAutoFit/>
          </a:bodyPr>
          <a:lstStyle/>
          <a:p>
            <a:r>
              <a:rPr lang="fr-BE" dirty="0">
                <a:latin typeface="Courier New" panose="02070309020205020404" pitchFamily="49" charset="0"/>
                <a:cs typeface="Courier New" panose="02070309020205020404" pitchFamily="49" charset="0"/>
              </a:rPr>
              <a:t>≠ Notion juridique ou légale</a:t>
            </a:r>
          </a:p>
          <a:p>
            <a:r>
              <a:rPr lang="fr-BE" dirty="0">
                <a:latin typeface="Courier New" panose="02070309020205020404" pitchFamily="49" charset="0"/>
                <a:cs typeface="Courier New" panose="02070309020205020404" pitchFamily="49" charset="0"/>
              </a:rPr>
              <a:t>= une notion relative à la GRH</a:t>
            </a:r>
          </a:p>
        </p:txBody>
      </p:sp>
      <p:sp>
        <p:nvSpPr>
          <p:cNvPr id="23" name="Rectangle : coins arrondis 22">
            <a:extLst>
              <a:ext uri="{FF2B5EF4-FFF2-40B4-BE49-F238E27FC236}">
                <a16:creationId xmlns:a16="http://schemas.microsoft.com/office/drawing/2014/main" id="{FC528FDC-4A6C-233F-189E-85F09223E8B3}"/>
              </a:ext>
            </a:extLst>
          </p:cNvPr>
          <p:cNvSpPr/>
          <p:nvPr/>
        </p:nvSpPr>
        <p:spPr>
          <a:xfrm>
            <a:off x="5145696" y="2028825"/>
            <a:ext cx="4788880" cy="3705225"/>
          </a:xfrm>
          <a:prstGeom prst="roundRect">
            <a:avLst/>
          </a:prstGeom>
          <a:solidFill>
            <a:srgbClr val="EFEE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solidFill>
                  <a:schemeClr val="tx1"/>
                </a:solidFill>
                <a:latin typeface="Courier New" panose="02070309020205020404" pitchFamily="49" charset="0"/>
                <a:cs typeface="Courier New" panose="02070309020205020404" pitchFamily="49" charset="0"/>
              </a:rPr>
              <a:t>= phénomène d’absences répétées et fréquentes du travailleur</a:t>
            </a:r>
          </a:p>
          <a:p>
            <a:pPr algn="ctr"/>
            <a:endParaRPr lang="fr-BE" dirty="0">
              <a:solidFill>
                <a:schemeClr val="tx1"/>
              </a:solidFill>
              <a:latin typeface="Courier New" panose="02070309020205020404" pitchFamily="49" charset="0"/>
              <a:cs typeface="Courier New" panose="02070309020205020404" pitchFamily="49" charset="0"/>
            </a:endParaRPr>
          </a:p>
          <a:p>
            <a:pPr algn="ctr"/>
            <a:r>
              <a:rPr lang="fr-BE" dirty="0">
                <a:solidFill>
                  <a:schemeClr val="tx1"/>
                </a:solidFill>
                <a:latin typeface="Courier New" panose="02070309020205020404" pitchFamily="49" charset="0"/>
                <a:cs typeface="Courier New" panose="02070309020205020404" pitchFamily="49" charset="0"/>
              </a:rPr>
              <a:t>Littérature : distinction entre absences justifiées et injustifiées</a:t>
            </a:r>
            <a:endParaRPr lang="fr-FR"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77910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300"/>
                                  </p:iterate>
                                  <p:childTnLst>
                                    <p:set>
                                      <p:cBhvr>
                                        <p:cTn id="6"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5A3B3"/>
        </a:solidFill>
        <a:effectLst/>
      </p:bgPr>
    </p:bg>
    <p:spTree>
      <p:nvGrpSpPr>
        <p:cNvPr id="1" name=""/>
        <p:cNvGrpSpPr/>
        <p:nvPr/>
      </p:nvGrpSpPr>
      <p:grpSpPr>
        <a:xfrm>
          <a:off x="0" y="0"/>
          <a:ext cx="0" cy="0"/>
          <a:chOff x="0" y="0"/>
          <a:chExt cx="0" cy="0"/>
        </a:xfrm>
      </p:grpSpPr>
      <p:grpSp>
        <p:nvGrpSpPr>
          <p:cNvPr id="16" name="Groupe 15">
            <a:extLst>
              <a:ext uri="{FF2B5EF4-FFF2-40B4-BE49-F238E27FC236}">
                <a16:creationId xmlns:a16="http://schemas.microsoft.com/office/drawing/2014/main" id="{504D340A-A1F4-05FE-4BE7-17068CD6FEC4}"/>
              </a:ext>
            </a:extLst>
          </p:cNvPr>
          <p:cNvGrpSpPr/>
          <p:nvPr/>
        </p:nvGrpSpPr>
        <p:grpSpPr>
          <a:xfrm>
            <a:off x="0" y="0"/>
            <a:ext cx="12192000" cy="6858000"/>
            <a:chOff x="0" y="0"/>
            <a:chExt cx="9957916" cy="6858000"/>
          </a:xfrm>
          <a:effectLst>
            <a:outerShdw blurRad="50800" dist="38100" dir="2700000" algn="tl" rotWithShape="0">
              <a:prstClr val="black">
                <a:alpha val="40000"/>
              </a:prstClr>
            </a:outerShdw>
          </a:effectLst>
        </p:grpSpPr>
        <p:sp>
          <p:nvSpPr>
            <p:cNvPr id="3" name="Rectangle 2">
              <a:extLst>
                <a:ext uri="{FF2B5EF4-FFF2-40B4-BE49-F238E27FC236}">
                  <a16:creationId xmlns:a16="http://schemas.microsoft.com/office/drawing/2014/main" id="{A4CF81EB-CB7E-A9C0-3978-0545DBE76408}"/>
                </a:ext>
              </a:extLst>
            </p:cNvPr>
            <p:cNvSpPr/>
            <p:nvPr/>
          </p:nvSpPr>
          <p:spPr>
            <a:xfrm>
              <a:off x="0" y="0"/>
              <a:ext cx="9304774" cy="6858000"/>
            </a:xfrm>
            <a:prstGeom prst="rect">
              <a:avLst/>
            </a:prstGeom>
            <a:solidFill>
              <a:srgbClr val="ACC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 avec coins arrondis en haut 8">
              <a:extLst>
                <a:ext uri="{FF2B5EF4-FFF2-40B4-BE49-F238E27FC236}">
                  <a16:creationId xmlns:a16="http://schemas.microsoft.com/office/drawing/2014/main" id="{F1615582-65C7-74DD-5ABD-F2F9E700E225}"/>
                </a:ext>
              </a:extLst>
            </p:cNvPr>
            <p:cNvSpPr/>
            <p:nvPr/>
          </p:nvSpPr>
          <p:spPr>
            <a:xfrm rot="5400000">
              <a:off x="8742065" y="562711"/>
              <a:ext cx="1778560" cy="653142"/>
            </a:xfrm>
            <a:prstGeom prst="round2SameRect">
              <a:avLst/>
            </a:prstGeom>
            <a:solidFill>
              <a:srgbClr val="ACC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lumMod val="65000"/>
                      <a:lumOff val="35000"/>
                    </a:schemeClr>
                  </a:solidFill>
                </a:rPr>
                <a:t>Absentéisme</a:t>
              </a:r>
              <a:endParaRPr lang="fr-FR" sz="2000" dirty="0">
                <a:solidFill>
                  <a:schemeClr val="tx1">
                    <a:lumMod val="65000"/>
                    <a:lumOff val="35000"/>
                  </a:schemeClr>
                </a:solidFill>
              </a:endParaRPr>
            </a:p>
          </p:txBody>
        </p:sp>
      </p:grpSp>
      <p:grpSp>
        <p:nvGrpSpPr>
          <p:cNvPr id="17" name="Groupe 16">
            <a:extLst>
              <a:ext uri="{FF2B5EF4-FFF2-40B4-BE49-F238E27FC236}">
                <a16:creationId xmlns:a16="http://schemas.microsoft.com/office/drawing/2014/main" id="{15D81CA5-B66D-F93E-2546-928F7FADA4B2}"/>
              </a:ext>
            </a:extLst>
          </p:cNvPr>
          <p:cNvGrpSpPr/>
          <p:nvPr/>
        </p:nvGrpSpPr>
        <p:grpSpPr>
          <a:xfrm>
            <a:off x="-5154804" y="0"/>
            <a:ext cx="16547128" cy="6858000"/>
            <a:chOff x="0" y="0"/>
            <a:chExt cx="8440615" cy="6858000"/>
          </a:xfrm>
          <a:effectLst>
            <a:outerShdw blurRad="50800" dist="38100" dir="2700000" algn="tl" rotWithShape="0">
              <a:prstClr val="black">
                <a:alpha val="40000"/>
              </a:prstClr>
            </a:outerShdw>
          </a:effectLst>
        </p:grpSpPr>
        <p:sp>
          <p:nvSpPr>
            <p:cNvPr id="4" name="Rectangle 3">
              <a:extLst>
                <a:ext uri="{FF2B5EF4-FFF2-40B4-BE49-F238E27FC236}">
                  <a16:creationId xmlns:a16="http://schemas.microsoft.com/office/drawing/2014/main" id="{DA8BFA61-D280-33A7-A584-EBC9ED5F41D3}"/>
                </a:ext>
              </a:extLst>
            </p:cNvPr>
            <p:cNvSpPr/>
            <p:nvPr/>
          </p:nvSpPr>
          <p:spPr>
            <a:xfrm>
              <a:off x="0" y="0"/>
              <a:ext cx="7787473" cy="6858000"/>
            </a:xfrm>
            <a:prstGeom prst="rect">
              <a:avLst/>
            </a:prstGeom>
            <a:solidFill>
              <a:srgbClr val="CCE8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avec coins arrondis en haut 9">
              <a:extLst>
                <a:ext uri="{FF2B5EF4-FFF2-40B4-BE49-F238E27FC236}">
                  <a16:creationId xmlns:a16="http://schemas.microsoft.com/office/drawing/2014/main" id="{AB355180-F749-1D27-D60C-5ED490C0944C}"/>
                </a:ext>
              </a:extLst>
            </p:cNvPr>
            <p:cNvSpPr/>
            <p:nvPr/>
          </p:nvSpPr>
          <p:spPr>
            <a:xfrm rot="5400000">
              <a:off x="7224764" y="562711"/>
              <a:ext cx="1778560" cy="653142"/>
            </a:xfrm>
            <a:prstGeom prst="round2SameRect">
              <a:avLst/>
            </a:prstGeom>
            <a:solidFill>
              <a:srgbClr val="CCE8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lumMod val="65000"/>
                      <a:lumOff val="35000"/>
                    </a:schemeClr>
                  </a:solidFill>
                </a:rPr>
                <a:t>Incapacité de travail</a:t>
              </a:r>
              <a:endParaRPr lang="fr-FR" sz="2000" dirty="0">
                <a:solidFill>
                  <a:schemeClr val="tx1">
                    <a:lumMod val="65000"/>
                    <a:lumOff val="35000"/>
                  </a:schemeClr>
                </a:solidFill>
              </a:endParaRPr>
            </a:p>
          </p:txBody>
        </p:sp>
      </p:grpSp>
      <p:grpSp>
        <p:nvGrpSpPr>
          <p:cNvPr id="18" name="Groupe 17">
            <a:extLst>
              <a:ext uri="{FF2B5EF4-FFF2-40B4-BE49-F238E27FC236}">
                <a16:creationId xmlns:a16="http://schemas.microsoft.com/office/drawing/2014/main" id="{60F5E849-9542-DCFA-528C-FF336B0BFB9E}"/>
              </a:ext>
            </a:extLst>
          </p:cNvPr>
          <p:cNvGrpSpPr/>
          <p:nvPr/>
        </p:nvGrpSpPr>
        <p:grpSpPr>
          <a:xfrm>
            <a:off x="-3923569" y="0"/>
            <a:ext cx="6923314" cy="6858000"/>
            <a:chOff x="0" y="0"/>
            <a:chExt cx="6923314" cy="6858000"/>
          </a:xfrm>
          <a:effectLst>
            <a:outerShdw blurRad="50800" dist="38100" dir="2700000" algn="tl" rotWithShape="0">
              <a:prstClr val="black">
                <a:alpha val="40000"/>
              </a:prstClr>
            </a:outerShdw>
          </a:effectLst>
        </p:grpSpPr>
        <p:sp>
          <p:nvSpPr>
            <p:cNvPr id="5" name="Rectangle 4">
              <a:extLst>
                <a:ext uri="{FF2B5EF4-FFF2-40B4-BE49-F238E27FC236}">
                  <a16:creationId xmlns:a16="http://schemas.microsoft.com/office/drawing/2014/main" id="{7F0823AC-7903-7FFC-9686-F6FB45138771}"/>
                </a:ext>
              </a:extLst>
            </p:cNvPr>
            <p:cNvSpPr/>
            <p:nvPr/>
          </p:nvSpPr>
          <p:spPr>
            <a:xfrm>
              <a:off x="0" y="0"/>
              <a:ext cx="6290268" cy="6858000"/>
            </a:xfrm>
            <a:prstGeom prst="rect">
              <a:avLst/>
            </a:prstGeom>
            <a:solidFill>
              <a:srgbClr val="ACC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 avec coins arrondis en haut 10">
              <a:extLst>
                <a:ext uri="{FF2B5EF4-FFF2-40B4-BE49-F238E27FC236}">
                  <a16:creationId xmlns:a16="http://schemas.microsoft.com/office/drawing/2014/main" id="{128AE442-E4F2-0EA7-BD19-05A91C36F089}"/>
                </a:ext>
              </a:extLst>
            </p:cNvPr>
            <p:cNvSpPr/>
            <p:nvPr/>
          </p:nvSpPr>
          <p:spPr>
            <a:xfrm rot="5400000">
              <a:off x="5707463" y="562709"/>
              <a:ext cx="1778560" cy="653142"/>
            </a:xfrm>
            <a:prstGeom prst="round2SameRect">
              <a:avLst/>
            </a:prstGeom>
            <a:solidFill>
              <a:srgbClr val="ACC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lumMod val="65000"/>
                      <a:lumOff val="35000"/>
                    </a:schemeClr>
                  </a:solidFill>
                </a:rPr>
                <a:t>Invalidité</a:t>
              </a:r>
              <a:endParaRPr lang="fr-FR" sz="2000" dirty="0">
                <a:solidFill>
                  <a:schemeClr val="tx1">
                    <a:lumMod val="65000"/>
                    <a:lumOff val="35000"/>
                  </a:schemeClr>
                </a:solidFill>
              </a:endParaRPr>
            </a:p>
          </p:txBody>
        </p:sp>
      </p:grpSp>
      <p:grpSp>
        <p:nvGrpSpPr>
          <p:cNvPr id="19" name="Groupe 18">
            <a:extLst>
              <a:ext uri="{FF2B5EF4-FFF2-40B4-BE49-F238E27FC236}">
                <a16:creationId xmlns:a16="http://schemas.microsoft.com/office/drawing/2014/main" id="{0D05BDAA-58AD-D863-0298-0CF59C7D9115}"/>
              </a:ext>
            </a:extLst>
          </p:cNvPr>
          <p:cNvGrpSpPr/>
          <p:nvPr/>
        </p:nvGrpSpPr>
        <p:grpSpPr>
          <a:xfrm>
            <a:off x="-3185015" y="0"/>
            <a:ext cx="5526593" cy="6858000"/>
            <a:chOff x="0" y="0"/>
            <a:chExt cx="5526593" cy="6858000"/>
          </a:xfrm>
          <a:effectLst>
            <a:outerShdw blurRad="50800" dist="38100" dir="2700000" algn="tl" rotWithShape="0">
              <a:prstClr val="black">
                <a:alpha val="40000"/>
              </a:prstClr>
            </a:outerShdw>
          </a:effectLst>
        </p:grpSpPr>
        <p:sp>
          <p:nvSpPr>
            <p:cNvPr id="6" name="Rectangle 5">
              <a:extLst>
                <a:ext uri="{FF2B5EF4-FFF2-40B4-BE49-F238E27FC236}">
                  <a16:creationId xmlns:a16="http://schemas.microsoft.com/office/drawing/2014/main" id="{BC61D8EE-D2AA-3444-7280-64436D320190}"/>
                </a:ext>
              </a:extLst>
            </p:cNvPr>
            <p:cNvSpPr/>
            <p:nvPr/>
          </p:nvSpPr>
          <p:spPr>
            <a:xfrm>
              <a:off x="0" y="0"/>
              <a:ext cx="4883499" cy="6858000"/>
            </a:xfrm>
            <a:prstGeom prst="rect">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 avec coins arrondis en haut 11">
              <a:extLst>
                <a:ext uri="{FF2B5EF4-FFF2-40B4-BE49-F238E27FC236}">
                  <a16:creationId xmlns:a16="http://schemas.microsoft.com/office/drawing/2014/main" id="{1AE4304C-58A4-FD9F-2456-AF7A09197C4C}"/>
                </a:ext>
              </a:extLst>
            </p:cNvPr>
            <p:cNvSpPr/>
            <p:nvPr/>
          </p:nvSpPr>
          <p:spPr>
            <a:xfrm rot="5400000">
              <a:off x="4310742" y="562709"/>
              <a:ext cx="1778560" cy="653142"/>
            </a:xfrm>
            <a:prstGeom prst="round2SameRect">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lumMod val="65000"/>
                      <a:lumOff val="35000"/>
                    </a:schemeClr>
                  </a:solidFill>
                </a:rPr>
                <a:t>Salaire garanti</a:t>
              </a:r>
              <a:endParaRPr lang="fr-FR" sz="2000" dirty="0">
                <a:solidFill>
                  <a:schemeClr val="tx1">
                    <a:lumMod val="65000"/>
                    <a:lumOff val="35000"/>
                  </a:schemeClr>
                </a:solidFill>
              </a:endParaRPr>
            </a:p>
          </p:txBody>
        </p:sp>
      </p:grpSp>
      <p:grpSp>
        <p:nvGrpSpPr>
          <p:cNvPr id="20" name="Groupe 19">
            <a:extLst>
              <a:ext uri="{FF2B5EF4-FFF2-40B4-BE49-F238E27FC236}">
                <a16:creationId xmlns:a16="http://schemas.microsoft.com/office/drawing/2014/main" id="{3FAD02A5-4B19-FD61-E8A4-51888AC4B105}"/>
              </a:ext>
            </a:extLst>
          </p:cNvPr>
          <p:cNvGrpSpPr/>
          <p:nvPr/>
        </p:nvGrpSpPr>
        <p:grpSpPr>
          <a:xfrm>
            <a:off x="-2436409" y="0"/>
            <a:ext cx="3999243" cy="6858000"/>
            <a:chOff x="0" y="0"/>
            <a:chExt cx="3999243" cy="6858000"/>
          </a:xfrm>
          <a:effectLst>
            <a:outerShdw blurRad="50800" dist="38100" dir="2700000" algn="tl" rotWithShape="0">
              <a:prstClr val="black">
                <a:alpha val="40000"/>
              </a:prstClr>
            </a:outerShdw>
          </a:effectLst>
        </p:grpSpPr>
        <p:sp>
          <p:nvSpPr>
            <p:cNvPr id="7" name="Rectangle 6">
              <a:extLst>
                <a:ext uri="{FF2B5EF4-FFF2-40B4-BE49-F238E27FC236}">
                  <a16:creationId xmlns:a16="http://schemas.microsoft.com/office/drawing/2014/main" id="{20AAAFB0-418D-E0E7-B957-C721EE5ADA50}"/>
                </a:ext>
              </a:extLst>
            </p:cNvPr>
            <p:cNvSpPr/>
            <p:nvPr/>
          </p:nvSpPr>
          <p:spPr>
            <a:xfrm>
              <a:off x="0" y="0"/>
              <a:ext cx="3356149" cy="6858000"/>
            </a:xfrm>
            <a:prstGeom prst="rect">
              <a:avLst/>
            </a:prstGeom>
            <a:solidFill>
              <a:srgbClr val="D8F1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 avec coins arrondis en haut 12">
              <a:extLst>
                <a:ext uri="{FF2B5EF4-FFF2-40B4-BE49-F238E27FC236}">
                  <a16:creationId xmlns:a16="http://schemas.microsoft.com/office/drawing/2014/main" id="{2E86F614-1E1E-30AD-76EA-D489477DF4E1}"/>
                </a:ext>
              </a:extLst>
            </p:cNvPr>
            <p:cNvSpPr/>
            <p:nvPr/>
          </p:nvSpPr>
          <p:spPr>
            <a:xfrm rot="5400000">
              <a:off x="2783392" y="562709"/>
              <a:ext cx="1778560" cy="653142"/>
            </a:xfrm>
            <a:prstGeom prst="round2SameRect">
              <a:avLst/>
            </a:prstGeom>
            <a:solidFill>
              <a:srgbClr val="D8F1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lumMod val="65000"/>
                      <a:lumOff val="35000"/>
                    </a:schemeClr>
                  </a:solidFill>
                </a:rPr>
                <a:t>Trajet de réintégration</a:t>
              </a:r>
              <a:endParaRPr lang="fr-FR" sz="2000" dirty="0">
                <a:solidFill>
                  <a:schemeClr val="tx1">
                    <a:lumMod val="65000"/>
                    <a:lumOff val="35000"/>
                  </a:schemeClr>
                </a:solidFill>
              </a:endParaRPr>
            </a:p>
          </p:txBody>
        </p:sp>
      </p:grpSp>
      <p:grpSp>
        <p:nvGrpSpPr>
          <p:cNvPr id="22" name="Groupe 21">
            <a:extLst>
              <a:ext uri="{FF2B5EF4-FFF2-40B4-BE49-F238E27FC236}">
                <a16:creationId xmlns:a16="http://schemas.microsoft.com/office/drawing/2014/main" id="{5DFD8818-9CC1-E54F-A32A-C10DAC0A51FC}"/>
              </a:ext>
            </a:extLst>
          </p:cNvPr>
          <p:cNvGrpSpPr/>
          <p:nvPr/>
        </p:nvGrpSpPr>
        <p:grpSpPr>
          <a:xfrm>
            <a:off x="-1552158" y="0"/>
            <a:ext cx="2331216" cy="6858000"/>
            <a:chOff x="0" y="0"/>
            <a:chExt cx="2331216" cy="6858000"/>
          </a:xfrm>
          <a:effectLst>
            <a:outerShdw blurRad="50800" dist="38100" dir="2700000" algn="tl" rotWithShape="0">
              <a:prstClr val="black">
                <a:alpha val="40000"/>
              </a:prstClr>
            </a:outerShdw>
          </a:effectLst>
        </p:grpSpPr>
        <p:sp>
          <p:nvSpPr>
            <p:cNvPr id="8" name="Rectangle 7">
              <a:extLst>
                <a:ext uri="{FF2B5EF4-FFF2-40B4-BE49-F238E27FC236}">
                  <a16:creationId xmlns:a16="http://schemas.microsoft.com/office/drawing/2014/main" id="{145BB88B-8BA2-411D-AFC1-7880379CB494}"/>
                </a:ext>
              </a:extLst>
            </p:cNvPr>
            <p:cNvSpPr/>
            <p:nvPr/>
          </p:nvSpPr>
          <p:spPr>
            <a:xfrm>
              <a:off x="0" y="0"/>
              <a:ext cx="1738365" cy="6858000"/>
            </a:xfrm>
            <a:prstGeom prst="rect">
              <a:avLst/>
            </a:prstGeom>
            <a:solidFill>
              <a:srgbClr val="EFEE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 avec coins arrondis en haut 13">
              <a:extLst>
                <a:ext uri="{FF2B5EF4-FFF2-40B4-BE49-F238E27FC236}">
                  <a16:creationId xmlns:a16="http://schemas.microsoft.com/office/drawing/2014/main" id="{74A7D1BA-4D7B-BFF3-EC78-C030CB04E676}"/>
                </a:ext>
              </a:extLst>
            </p:cNvPr>
            <p:cNvSpPr/>
            <p:nvPr/>
          </p:nvSpPr>
          <p:spPr>
            <a:xfrm rot="5400000">
              <a:off x="1115365" y="562709"/>
              <a:ext cx="1778560" cy="653142"/>
            </a:xfrm>
            <a:prstGeom prst="round2SameRect">
              <a:avLst/>
            </a:prstGeom>
            <a:solidFill>
              <a:srgbClr val="EFEE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lumMod val="65000"/>
                      <a:lumOff val="35000"/>
                    </a:schemeClr>
                  </a:solidFill>
                </a:rPr>
                <a:t>Médecin </a:t>
              </a:r>
              <a:endParaRPr lang="fr-FR" sz="2000" dirty="0">
                <a:solidFill>
                  <a:schemeClr val="tx1">
                    <a:lumMod val="65000"/>
                    <a:lumOff val="35000"/>
                  </a:schemeClr>
                </a:solidFill>
              </a:endParaRPr>
            </a:p>
          </p:txBody>
        </p:sp>
      </p:grpSp>
      <p:sp>
        <p:nvSpPr>
          <p:cNvPr id="15" name="ZoneTexte 14">
            <a:extLst>
              <a:ext uri="{FF2B5EF4-FFF2-40B4-BE49-F238E27FC236}">
                <a16:creationId xmlns:a16="http://schemas.microsoft.com/office/drawing/2014/main" id="{72F3D637-FE4F-6792-FCEB-6E555BC87B07}"/>
              </a:ext>
            </a:extLst>
          </p:cNvPr>
          <p:cNvSpPr txBox="1"/>
          <p:nvPr/>
        </p:nvSpPr>
        <p:spPr>
          <a:xfrm>
            <a:off x="3828421" y="411982"/>
            <a:ext cx="5115553" cy="523220"/>
          </a:xfrm>
          <a:prstGeom prst="rect">
            <a:avLst/>
          </a:prstGeom>
          <a:noFill/>
        </p:spPr>
        <p:txBody>
          <a:bodyPr wrap="square" rtlCol="0">
            <a:spAutoFit/>
          </a:bodyPr>
          <a:lstStyle/>
          <a:p>
            <a:r>
              <a:rPr lang="fr-BE" sz="2800" dirty="0">
                <a:latin typeface="Courier New" panose="02070309020205020404" pitchFamily="49" charset="0"/>
                <a:cs typeface="Courier New" panose="02070309020205020404" pitchFamily="49" charset="0"/>
              </a:rPr>
              <a:t>Incapacité de travail</a:t>
            </a:r>
            <a:endParaRPr lang="fr-FR" sz="2800" dirty="0">
              <a:latin typeface="Courier New" panose="02070309020205020404" pitchFamily="49" charset="0"/>
              <a:cs typeface="Courier New" panose="02070309020205020404" pitchFamily="49" charset="0"/>
            </a:endParaRPr>
          </a:p>
        </p:txBody>
      </p:sp>
      <p:sp>
        <p:nvSpPr>
          <p:cNvPr id="24" name="ZoneTexte 23">
            <a:extLst>
              <a:ext uri="{FF2B5EF4-FFF2-40B4-BE49-F238E27FC236}">
                <a16:creationId xmlns:a16="http://schemas.microsoft.com/office/drawing/2014/main" id="{9AE6017E-3374-DF7D-21E3-2FBC589A97C0}"/>
              </a:ext>
            </a:extLst>
          </p:cNvPr>
          <p:cNvSpPr txBox="1"/>
          <p:nvPr/>
        </p:nvSpPr>
        <p:spPr>
          <a:xfrm>
            <a:off x="3660423" y="889280"/>
            <a:ext cx="6112227" cy="1400383"/>
          </a:xfrm>
          <a:prstGeom prst="rect">
            <a:avLst/>
          </a:prstGeom>
          <a:noFill/>
        </p:spPr>
        <p:txBody>
          <a:bodyPr wrap="square" rtlCol="0">
            <a:spAutoFit/>
          </a:bodyPr>
          <a:lstStyle/>
          <a:p>
            <a:r>
              <a:rPr lang="fr-BE" sz="1700" dirty="0">
                <a:latin typeface="Courier New" panose="02070309020205020404" pitchFamily="49" charset="0"/>
                <a:cs typeface="Courier New" panose="02070309020205020404" pitchFamily="49" charset="0"/>
              </a:rPr>
              <a:t>= Une notion de droit du travail et de droit de la sécurité sociale</a:t>
            </a:r>
          </a:p>
          <a:p>
            <a:r>
              <a:rPr lang="fr-BE" sz="1700" dirty="0">
                <a:latin typeface="Courier New" panose="02070309020205020404" pitchFamily="49" charset="0"/>
                <a:cs typeface="Courier New" panose="02070309020205020404" pitchFamily="49" charset="0"/>
              </a:rPr>
              <a:t>= L’incapacité primaire désigne les 12 premiers mois </a:t>
            </a:r>
            <a:r>
              <a:rPr lang="fr-BE" sz="1700" b="1" dirty="0">
                <a:latin typeface="Courier New" panose="02070309020205020404" pitchFamily="49" charset="0"/>
                <a:cs typeface="Courier New" panose="02070309020205020404" pitchFamily="49" charset="0"/>
              </a:rPr>
              <a:t>d’incapacité</a:t>
            </a:r>
            <a:r>
              <a:rPr lang="fr-BE" sz="1700" dirty="0">
                <a:latin typeface="Courier New" panose="02070309020205020404" pitchFamily="49" charset="0"/>
                <a:cs typeface="Courier New" panose="02070309020205020404" pitchFamily="49" charset="0"/>
              </a:rPr>
              <a:t>, ensuite nous parlons </a:t>
            </a:r>
            <a:r>
              <a:rPr lang="fr-BE" sz="1700" b="1" dirty="0">
                <a:latin typeface="Courier New" panose="02070309020205020404" pitchFamily="49" charset="0"/>
                <a:cs typeface="Courier New" panose="02070309020205020404" pitchFamily="49" charset="0"/>
              </a:rPr>
              <a:t>d’invalidité</a:t>
            </a:r>
          </a:p>
        </p:txBody>
      </p:sp>
      <p:sp>
        <p:nvSpPr>
          <p:cNvPr id="25" name="Rectangle : coins arrondis 24">
            <a:extLst>
              <a:ext uri="{FF2B5EF4-FFF2-40B4-BE49-F238E27FC236}">
                <a16:creationId xmlns:a16="http://schemas.microsoft.com/office/drawing/2014/main" id="{D3D4CF3F-0883-1F68-8052-5E1583F56BE9}"/>
              </a:ext>
            </a:extLst>
          </p:cNvPr>
          <p:cNvSpPr/>
          <p:nvPr/>
        </p:nvSpPr>
        <p:spPr>
          <a:xfrm>
            <a:off x="2572378" y="2402299"/>
            <a:ext cx="7449232" cy="4420009"/>
          </a:xfrm>
          <a:prstGeom prst="roundRect">
            <a:avLst/>
          </a:prstGeom>
          <a:solidFill>
            <a:srgbClr val="EFEE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700" dirty="0">
                <a:solidFill>
                  <a:schemeClr val="tx1"/>
                </a:solidFill>
                <a:latin typeface="Courier New" panose="02070309020205020404" pitchFamily="49" charset="0"/>
                <a:cs typeface="Courier New" panose="02070309020205020404" pitchFamily="49" charset="0"/>
              </a:rPr>
              <a:t>= Pour des raisons liées à son état de santé, le travailleur n’est pas en mesure d’exécuter ses obligations contractuelles issues du contrat de travail </a:t>
            </a:r>
            <a:r>
              <a:rPr lang="fr-BE" sz="1700" dirty="0">
                <a:solidFill>
                  <a:schemeClr val="tx1"/>
                </a:solidFill>
                <a:latin typeface="Courier New" panose="02070309020205020404" pitchFamily="49" charset="0"/>
                <a:cs typeface="Courier New" panose="02070309020205020404" pitchFamily="49" charset="0"/>
                <a:sym typeface="Wingdings" panose="05000000000000000000" pitchFamily="2" charset="2"/>
              </a:rPr>
              <a:t> </a:t>
            </a:r>
            <a:r>
              <a:rPr lang="fr-BE" sz="1700" b="1" dirty="0">
                <a:solidFill>
                  <a:schemeClr val="tx1"/>
                </a:solidFill>
                <a:latin typeface="Courier New" panose="02070309020205020404" pitchFamily="49" charset="0"/>
                <a:cs typeface="Courier New" panose="02070309020205020404" pitchFamily="49" charset="0"/>
                <a:sym typeface="Wingdings" panose="05000000000000000000" pitchFamily="2" charset="2"/>
              </a:rPr>
              <a:t>suspension</a:t>
            </a:r>
          </a:p>
          <a:p>
            <a:pPr algn="ctr"/>
            <a:r>
              <a:rPr lang="fr-BE" sz="1700" dirty="0">
                <a:solidFill>
                  <a:schemeClr val="tx1"/>
                </a:solidFill>
                <a:latin typeface="Courier New" panose="02070309020205020404" pitchFamily="49" charset="0"/>
                <a:cs typeface="Courier New" panose="02070309020205020404" pitchFamily="49" charset="0"/>
                <a:sym typeface="Wingdings" panose="05000000000000000000" pitchFamily="2" charset="2"/>
              </a:rPr>
              <a:t>(art. 31, loi du 3 juillet 1978)</a:t>
            </a:r>
          </a:p>
          <a:p>
            <a:pPr algn="ctr"/>
            <a:endParaRPr lang="fr-BE" sz="1700" dirty="0">
              <a:solidFill>
                <a:schemeClr val="tx1"/>
              </a:solidFill>
              <a:latin typeface="Courier New" panose="02070309020205020404" pitchFamily="49" charset="0"/>
              <a:cs typeface="Courier New" panose="02070309020205020404" pitchFamily="49" charset="0"/>
              <a:sym typeface="Wingdings" panose="05000000000000000000" pitchFamily="2" charset="2"/>
            </a:endParaRPr>
          </a:p>
          <a:p>
            <a:pPr algn="ctr"/>
            <a:r>
              <a:rPr lang="fr-BE" sz="1700" dirty="0">
                <a:solidFill>
                  <a:schemeClr val="tx1"/>
                </a:solidFill>
                <a:latin typeface="Courier New" panose="02070309020205020404" pitchFamily="49" charset="0"/>
                <a:cs typeface="Courier New" panose="02070309020205020404" pitchFamily="49" charset="0"/>
                <a:sym typeface="Wingdings" panose="05000000000000000000" pitchFamily="2" charset="2"/>
              </a:rPr>
              <a:t>= Le travailleur est en incapacité primaire lorsque </a:t>
            </a:r>
            <a:r>
              <a:rPr lang="fr-BE" sz="1700" b="1" dirty="0">
                <a:solidFill>
                  <a:schemeClr val="tx1"/>
                </a:solidFill>
                <a:latin typeface="Courier New" panose="02070309020205020404" pitchFamily="49" charset="0"/>
                <a:cs typeface="Courier New" panose="02070309020205020404" pitchFamily="49" charset="0"/>
                <a:sym typeface="Wingdings" panose="05000000000000000000" pitchFamily="2" charset="2"/>
              </a:rPr>
              <a:t>il a cessé toute activité, en conséquence directe du début de l’aggravation de lésions ou de troubles fonctionnels et que cela entraine une réduction de la capacité de gain de 66% au moins </a:t>
            </a:r>
            <a:r>
              <a:rPr lang="fr-BE" sz="1700" dirty="0">
                <a:solidFill>
                  <a:schemeClr val="tx1"/>
                </a:solidFill>
                <a:latin typeface="Courier New" panose="02070309020205020404" pitchFamily="49" charset="0"/>
                <a:cs typeface="Courier New" panose="02070309020205020404" pitchFamily="49" charset="0"/>
                <a:sym typeface="Wingdings" panose="05000000000000000000" pitchFamily="2" charset="2"/>
              </a:rPr>
              <a:t>par rapport à une personne de même condition et de même formation, pour la même profession (6 mois) ou une profession qui pouvait être exercée du fait de sa formation</a:t>
            </a:r>
          </a:p>
          <a:p>
            <a:pPr algn="ctr"/>
            <a:r>
              <a:rPr lang="fr-BE" sz="1700" dirty="0">
                <a:solidFill>
                  <a:schemeClr val="tx1"/>
                </a:solidFill>
                <a:latin typeface="Courier New" panose="02070309020205020404" pitchFamily="49" charset="0"/>
                <a:cs typeface="Courier New" panose="02070309020205020404" pitchFamily="49" charset="0"/>
                <a:sym typeface="Wingdings" panose="05000000000000000000" pitchFamily="2" charset="2"/>
              </a:rPr>
              <a:t>(art. 100, loi coordonnée du 14 juillet 1994) </a:t>
            </a:r>
          </a:p>
          <a:p>
            <a:pPr algn="ctr"/>
            <a:endParaRPr lang="fr-FR" sz="1700" b="1"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627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300"/>
                                  </p:iterate>
                                  <p:childTnLst>
                                    <p:set>
                                      <p:cBhvr>
                                        <p:cTn id="6"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5">
                                            <p:bg/>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5">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5">
                                            <p:txEl>
                                              <p:pRg st="3" end="3"/>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p:bldP spid="25"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5A3B3"/>
        </a:solidFill>
        <a:effectLst/>
      </p:bgPr>
    </p:bg>
    <p:spTree>
      <p:nvGrpSpPr>
        <p:cNvPr id="1" name=""/>
        <p:cNvGrpSpPr/>
        <p:nvPr/>
      </p:nvGrpSpPr>
      <p:grpSpPr>
        <a:xfrm>
          <a:off x="0" y="0"/>
          <a:ext cx="0" cy="0"/>
          <a:chOff x="0" y="0"/>
          <a:chExt cx="0" cy="0"/>
        </a:xfrm>
      </p:grpSpPr>
      <p:grpSp>
        <p:nvGrpSpPr>
          <p:cNvPr id="16" name="Groupe 15">
            <a:extLst>
              <a:ext uri="{FF2B5EF4-FFF2-40B4-BE49-F238E27FC236}">
                <a16:creationId xmlns:a16="http://schemas.microsoft.com/office/drawing/2014/main" id="{504D340A-A1F4-05FE-4BE7-17068CD6FEC4}"/>
              </a:ext>
            </a:extLst>
          </p:cNvPr>
          <p:cNvGrpSpPr/>
          <p:nvPr/>
        </p:nvGrpSpPr>
        <p:grpSpPr>
          <a:xfrm>
            <a:off x="0" y="0"/>
            <a:ext cx="12192000" cy="6858000"/>
            <a:chOff x="0" y="0"/>
            <a:chExt cx="9957916" cy="6858000"/>
          </a:xfrm>
          <a:effectLst>
            <a:outerShdw blurRad="50800" dist="38100" dir="2700000" algn="tl" rotWithShape="0">
              <a:prstClr val="black">
                <a:alpha val="40000"/>
              </a:prstClr>
            </a:outerShdw>
          </a:effectLst>
        </p:grpSpPr>
        <p:sp>
          <p:nvSpPr>
            <p:cNvPr id="3" name="Rectangle 2">
              <a:extLst>
                <a:ext uri="{FF2B5EF4-FFF2-40B4-BE49-F238E27FC236}">
                  <a16:creationId xmlns:a16="http://schemas.microsoft.com/office/drawing/2014/main" id="{A4CF81EB-CB7E-A9C0-3978-0545DBE76408}"/>
                </a:ext>
              </a:extLst>
            </p:cNvPr>
            <p:cNvSpPr/>
            <p:nvPr/>
          </p:nvSpPr>
          <p:spPr>
            <a:xfrm>
              <a:off x="0" y="0"/>
              <a:ext cx="9304774" cy="6858000"/>
            </a:xfrm>
            <a:prstGeom prst="rect">
              <a:avLst/>
            </a:prstGeom>
            <a:solidFill>
              <a:srgbClr val="ACC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 avec coins arrondis en haut 8">
              <a:extLst>
                <a:ext uri="{FF2B5EF4-FFF2-40B4-BE49-F238E27FC236}">
                  <a16:creationId xmlns:a16="http://schemas.microsoft.com/office/drawing/2014/main" id="{F1615582-65C7-74DD-5ABD-F2F9E700E225}"/>
                </a:ext>
              </a:extLst>
            </p:cNvPr>
            <p:cNvSpPr/>
            <p:nvPr/>
          </p:nvSpPr>
          <p:spPr>
            <a:xfrm rot="5400000">
              <a:off x="8742065" y="562711"/>
              <a:ext cx="1778560" cy="653142"/>
            </a:xfrm>
            <a:prstGeom prst="round2SameRect">
              <a:avLst/>
            </a:prstGeom>
            <a:solidFill>
              <a:srgbClr val="ACC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lumMod val="65000"/>
                      <a:lumOff val="35000"/>
                    </a:schemeClr>
                  </a:solidFill>
                </a:rPr>
                <a:t>Absentéisme</a:t>
              </a:r>
              <a:endParaRPr lang="fr-FR" sz="2000" dirty="0">
                <a:solidFill>
                  <a:schemeClr val="tx1">
                    <a:lumMod val="65000"/>
                    <a:lumOff val="35000"/>
                  </a:schemeClr>
                </a:solidFill>
              </a:endParaRPr>
            </a:p>
          </p:txBody>
        </p:sp>
      </p:grpSp>
      <p:grpSp>
        <p:nvGrpSpPr>
          <p:cNvPr id="17" name="Groupe 16">
            <a:extLst>
              <a:ext uri="{FF2B5EF4-FFF2-40B4-BE49-F238E27FC236}">
                <a16:creationId xmlns:a16="http://schemas.microsoft.com/office/drawing/2014/main" id="{15D81CA5-B66D-F93E-2546-928F7FADA4B2}"/>
              </a:ext>
            </a:extLst>
          </p:cNvPr>
          <p:cNvGrpSpPr/>
          <p:nvPr/>
        </p:nvGrpSpPr>
        <p:grpSpPr>
          <a:xfrm>
            <a:off x="-5154804" y="0"/>
            <a:ext cx="16547128" cy="6858000"/>
            <a:chOff x="0" y="0"/>
            <a:chExt cx="8440615" cy="6858000"/>
          </a:xfrm>
          <a:effectLst>
            <a:outerShdw blurRad="50800" dist="38100" dir="2700000" algn="tl" rotWithShape="0">
              <a:prstClr val="black">
                <a:alpha val="40000"/>
              </a:prstClr>
            </a:outerShdw>
          </a:effectLst>
        </p:grpSpPr>
        <p:sp>
          <p:nvSpPr>
            <p:cNvPr id="4" name="Rectangle 3">
              <a:extLst>
                <a:ext uri="{FF2B5EF4-FFF2-40B4-BE49-F238E27FC236}">
                  <a16:creationId xmlns:a16="http://schemas.microsoft.com/office/drawing/2014/main" id="{DA8BFA61-D280-33A7-A584-EBC9ED5F41D3}"/>
                </a:ext>
              </a:extLst>
            </p:cNvPr>
            <p:cNvSpPr/>
            <p:nvPr/>
          </p:nvSpPr>
          <p:spPr>
            <a:xfrm>
              <a:off x="0" y="0"/>
              <a:ext cx="7787473" cy="6858000"/>
            </a:xfrm>
            <a:prstGeom prst="rect">
              <a:avLst/>
            </a:prstGeom>
            <a:solidFill>
              <a:srgbClr val="CCE8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avec coins arrondis en haut 9">
              <a:extLst>
                <a:ext uri="{FF2B5EF4-FFF2-40B4-BE49-F238E27FC236}">
                  <a16:creationId xmlns:a16="http://schemas.microsoft.com/office/drawing/2014/main" id="{AB355180-F749-1D27-D60C-5ED490C0944C}"/>
                </a:ext>
              </a:extLst>
            </p:cNvPr>
            <p:cNvSpPr/>
            <p:nvPr/>
          </p:nvSpPr>
          <p:spPr>
            <a:xfrm rot="5400000">
              <a:off x="7224764" y="562711"/>
              <a:ext cx="1778560" cy="653142"/>
            </a:xfrm>
            <a:prstGeom prst="round2SameRect">
              <a:avLst/>
            </a:prstGeom>
            <a:solidFill>
              <a:srgbClr val="CCE8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lumMod val="65000"/>
                      <a:lumOff val="35000"/>
                    </a:schemeClr>
                  </a:solidFill>
                </a:rPr>
                <a:t>Incapacité de travail</a:t>
              </a:r>
              <a:endParaRPr lang="fr-FR" sz="2000" dirty="0">
                <a:solidFill>
                  <a:schemeClr val="tx1">
                    <a:lumMod val="65000"/>
                    <a:lumOff val="35000"/>
                  </a:schemeClr>
                </a:solidFill>
              </a:endParaRPr>
            </a:p>
          </p:txBody>
        </p:sp>
      </p:grpSp>
      <p:grpSp>
        <p:nvGrpSpPr>
          <p:cNvPr id="18" name="Groupe 17">
            <a:extLst>
              <a:ext uri="{FF2B5EF4-FFF2-40B4-BE49-F238E27FC236}">
                <a16:creationId xmlns:a16="http://schemas.microsoft.com/office/drawing/2014/main" id="{60F5E849-9542-DCFA-528C-FF336B0BFB9E}"/>
              </a:ext>
            </a:extLst>
          </p:cNvPr>
          <p:cNvGrpSpPr/>
          <p:nvPr/>
        </p:nvGrpSpPr>
        <p:grpSpPr>
          <a:xfrm>
            <a:off x="-4283543" y="-8376"/>
            <a:ext cx="14462828" cy="6858000"/>
            <a:chOff x="0" y="0"/>
            <a:chExt cx="6923314" cy="6858000"/>
          </a:xfrm>
          <a:effectLst>
            <a:outerShdw blurRad="50800" dist="38100" dir="2700000" algn="tl" rotWithShape="0">
              <a:prstClr val="black">
                <a:alpha val="40000"/>
              </a:prstClr>
            </a:outerShdw>
          </a:effectLst>
        </p:grpSpPr>
        <p:sp>
          <p:nvSpPr>
            <p:cNvPr id="5" name="Rectangle 4">
              <a:extLst>
                <a:ext uri="{FF2B5EF4-FFF2-40B4-BE49-F238E27FC236}">
                  <a16:creationId xmlns:a16="http://schemas.microsoft.com/office/drawing/2014/main" id="{7F0823AC-7903-7FFC-9686-F6FB45138771}"/>
                </a:ext>
              </a:extLst>
            </p:cNvPr>
            <p:cNvSpPr/>
            <p:nvPr/>
          </p:nvSpPr>
          <p:spPr>
            <a:xfrm>
              <a:off x="0" y="0"/>
              <a:ext cx="6290268" cy="6858000"/>
            </a:xfrm>
            <a:prstGeom prst="rect">
              <a:avLst/>
            </a:prstGeom>
            <a:solidFill>
              <a:srgbClr val="ACC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 avec coins arrondis en haut 10">
              <a:extLst>
                <a:ext uri="{FF2B5EF4-FFF2-40B4-BE49-F238E27FC236}">
                  <a16:creationId xmlns:a16="http://schemas.microsoft.com/office/drawing/2014/main" id="{128AE442-E4F2-0EA7-BD19-05A91C36F089}"/>
                </a:ext>
              </a:extLst>
            </p:cNvPr>
            <p:cNvSpPr/>
            <p:nvPr/>
          </p:nvSpPr>
          <p:spPr>
            <a:xfrm rot="5400000">
              <a:off x="5707463" y="562709"/>
              <a:ext cx="1778560" cy="653142"/>
            </a:xfrm>
            <a:prstGeom prst="round2SameRect">
              <a:avLst/>
            </a:prstGeom>
            <a:solidFill>
              <a:srgbClr val="ACC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lumMod val="65000"/>
                      <a:lumOff val="35000"/>
                    </a:schemeClr>
                  </a:solidFill>
                </a:rPr>
                <a:t>Invalidité</a:t>
              </a:r>
              <a:endParaRPr lang="fr-FR" sz="2000" dirty="0">
                <a:solidFill>
                  <a:schemeClr val="tx1">
                    <a:lumMod val="65000"/>
                    <a:lumOff val="35000"/>
                  </a:schemeClr>
                </a:solidFill>
              </a:endParaRPr>
            </a:p>
          </p:txBody>
        </p:sp>
      </p:grpSp>
      <p:grpSp>
        <p:nvGrpSpPr>
          <p:cNvPr id="19" name="Groupe 18">
            <a:extLst>
              <a:ext uri="{FF2B5EF4-FFF2-40B4-BE49-F238E27FC236}">
                <a16:creationId xmlns:a16="http://schemas.microsoft.com/office/drawing/2014/main" id="{0D05BDAA-58AD-D863-0298-0CF59C7D9115}"/>
              </a:ext>
            </a:extLst>
          </p:cNvPr>
          <p:cNvGrpSpPr/>
          <p:nvPr/>
        </p:nvGrpSpPr>
        <p:grpSpPr>
          <a:xfrm>
            <a:off x="-3219071" y="-17901"/>
            <a:ext cx="5526593" cy="6858000"/>
            <a:chOff x="0" y="0"/>
            <a:chExt cx="5526593" cy="6858000"/>
          </a:xfrm>
          <a:effectLst>
            <a:outerShdw blurRad="50800" dist="38100" dir="2700000" algn="tl" rotWithShape="0">
              <a:prstClr val="black">
                <a:alpha val="40000"/>
              </a:prstClr>
            </a:outerShdw>
          </a:effectLst>
        </p:grpSpPr>
        <p:sp>
          <p:nvSpPr>
            <p:cNvPr id="6" name="Rectangle 5">
              <a:extLst>
                <a:ext uri="{FF2B5EF4-FFF2-40B4-BE49-F238E27FC236}">
                  <a16:creationId xmlns:a16="http://schemas.microsoft.com/office/drawing/2014/main" id="{BC61D8EE-D2AA-3444-7280-64436D320190}"/>
                </a:ext>
              </a:extLst>
            </p:cNvPr>
            <p:cNvSpPr/>
            <p:nvPr/>
          </p:nvSpPr>
          <p:spPr>
            <a:xfrm>
              <a:off x="0" y="0"/>
              <a:ext cx="4883499" cy="6858000"/>
            </a:xfrm>
            <a:prstGeom prst="rect">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 avec coins arrondis en haut 11">
              <a:extLst>
                <a:ext uri="{FF2B5EF4-FFF2-40B4-BE49-F238E27FC236}">
                  <a16:creationId xmlns:a16="http://schemas.microsoft.com/office/drawing/2014/main" id="{1AE4304C-58A4-FD9F-2456-AF7A09197C4C}"/>
                </a:ext>
              </a:extLst>
            </p:cNvPr>
            <p:cNvSpPr/>
            <p:nvPr/>
          </p:nvSpPr>
          <p:spPr>
            <a:xfrm rot="5400000">
              <a:off x="4310742" y="562709"/>
              <a:ext cx="1778560" cy="653142"/>
            </a:xfrm>
            <a:prstGeom prst="round2SameRect">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lumMod val="65000"/>
                      <a:lumOff val="35000"/>
                    </a:schemeClr>
                  </a:solidFill>
                </a:rPr>
                <a:t>Salaire garanti</a:t>
              </a:r>
              <a:endParaRPr lang="fr-FR" sz="2000" dirty="0">
                <a:solidFill>
                  <a:schemeClr val="tx1">
                    <a:lumMod val="65000"/>
                    <a:lumOff val="35000"/>
                  </a:schemeClr>
                </a:solidFill>
              </a:endParaRPr>
            </a:p>
          </p:txBody>
        </p:sp>
      </p:grpSp>
      <p:grpSp>
        <p:nvGrpSpPr>
          <p:cNvPr id="20" name="Groupe 19">
            <a:extLst>
              <a:ext uri="{FF2B5EF4-FFF2-40B4-BE49-F238E27FC236}">
                <a16:creationId xmlns:a16="http://schemas.microsoft.com/office/drawing/2014/main" id="{3FAD02A5-4B19-FD61-E8A4-51888AC4B105}"/>
              </a:ext>
            </a:extLst>
          </p:cNvPr>
          <p:cNvGrpSpPr/>
          <p:nvPr/>
        </p:nvGrpSpPr>
        <p:grpSpPr>
          <a:xfrm>
            <a:off x="-2470465" y="-17901"/>
            <a:ext cx="3999243" cy="6858000"/>
            <a:chOff x="0" y="0"/>
            <a:chExt cx="3999243" cy="6858000"/>
          </a:xfrm>
          <a:effectLst>
            <a:outerShdw blurRad="50800" dist="38100" dir="2700000" algn="tl" rotWithShape="0">
              <a:prstClr val="black">
                <a:alpha val="40000"/>
              </a:prstClr>
            </a:outerShdw>
          </a:effectLst>
        </p:grpSpPr>
        <p:sp>
          <p:nvSpPr>
            <p:cNvPr id="7" name="Rectangle 6">
              <a:extLst>
                <a:ext uri="{FF2B5EF4-FFF2-40B4-BE49-F238E27FC236}">
                  <a16:creationId xmlns:a16="http://schemas.microsoft.com/office/drawing/2014/main" id="{20AAAFB0-418D-E0E7-B957-C721EE5ADA50}"/>
                </a:ext>
              </a:extLst>
            </p:cNvPr>
            <p:cNvSpPr/>
            <p:nvPr/>
          </p:nvSpPr>
          <p:spPr>
            <a:xfrm>
              <a:off x="0" y="0"/>
              <a:ext cx="3356149" cy="6858000"/>
            </a:xfrm>
            <a:prstGeom prst="rect">
              <a:avLst/>
            </a:prstGeom>
            <a:solidFill>
              <a:srgbClr val="D8F1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 avec coins arrondis en haut 12">
              <a:extLst>
                <a:ext uri="{FF2B5EF4-FFF2-40B4-BE49-F238E27FC236}">
                  <a16:creationId xmlns:a16="http://schemas.microsoft.com/office/drawing/2014/main" id="{2E86F614-1E1E-30AD-76EA-D489477DF4E1}"/>
                </a:ext>
              </a:extLst>
            </p:cNvPr>
            <p:cNvSpPr/>
            <p:nvPr/>
          </p:nvSpPr>
          <p:spPr>
            <a:xfrm rot="5400000">
              <a:off x="2783392" y="562709"/>
              <a:ext cx="1778560" cy="653142"/>
            </a:xfrm>
            <a:prstGeom prst="round2SameRect">
              <a:avLst/>
            </a:prstGeom>
            <a:solidFill>
              <a:srgbClr val="D8F1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lumMod val="65000"/>
                      <a:lumOff val="35000"/>
                    </a:schemeClr>
                  </a:solidFill>
                </a:rPr>
                <a:t>Trajet de réintégration</a:t>
              </a:r>
              <a:endParaRPr lang="fr-FR" sz="2000" dirty="0">
                <a:solidFill>
                  <a:schemeClr val="tx1">
                    <a:lumMod val="65000"/>
                    <a:lumOff val="35000"/>
                  </a:schemeClr>
                </a:solidFill>
              </a:endParaRPr>
            </a:p>
          </p:txBody>
        </p:sp>
      </p:grpSp>
      <p:grpSp>
        <p:nvGrpSpPr>
          <p:cNvPr id="22" name="Groupe 21">
            <a:extLst>
              <a:ext uri="{FF2B5EF4-FFF2-40B4-BE49-F238E27FC236}">
                <a16:creationId xmlns:a16="http://schemas.microsoft.com/office/drawing/2014/main" id="{5DFD8818-9CC1-E54F-A32A-C10DAC0A51FC}"/>
              </a:ext>
            </a:extLst>
          </p:cNvPr>
          <p:cNvGrpSpPr/>
          <p:nvPr/>
        </p:nvGrpSpPr>
        <p:grpSpPr>
          <a:xfrm>
            <a:off x="-1586214" y="-17901"/>
            <a:ext cx="2331216" cy="6858000"/>
            <a:chOff x="0" y="0"/>
            <a:chExt cx="2331216" cy="6858000"/>
          </a:xfrm>
          <a:effectLst>
            <a:outerShdw blurRad="50800" dist="38100" dir="2700000" algn="tl" rotWithShape="0">
              <a:prstClr val="black">
                <a:alpha val="40000"/>
              </a:prstClr>
            </a:outerShdw>
          </a:effectLst>
        </p:grpSpPr>
        <p:sp>
          <p:nvSpPr>
            <p:cNvPr id="8" name="Rectangle 7">
              <a:extLst>
                <a:ext uri="{FF2B5EF4-FFF2-40B4-BE49-F238E27FC236}">
                  <a16:creationId xmlns:a16="http://schemas.microsoft.com/office/drawing/2014/main" id="{145BB88B-8BA2-411D-AFC1-7880379CB494}"/>
                </a:ext>
              </a:extLst>
            </p:cNvPr>
            <p:cNvSpPr/>
            <p:nvPr/>
          </p:nvSpPr>
          <p:spPr>
            <a:xfrm>
              <a:off x="0" y="0"/>
              <a:ext cx="1738365" cy="6858000"/>
            </a:xfrm>
            <a:prstGeom prst="rect">
              <a:avLst/>
            </a:prstGeom>
            <a:solidFill>
              <a:srgbClr val="EFEE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 avec coins arrondis en haut 13">
              <a:extLst>
                <a:ext uri="{FF2B5EF4-FFF2-40B4-BE49-F238E27FC236}">
                  <a16:creationId xmlns:a16="http://schemas.microsoft.com/office/drawing/2014/main" id="{74A7D1BA-4D7B-BFF3-EC78-C030CB04E676}"/>
                </a:ext>
              </a:extLst>
            </p:cNvPr>
            <p:cNvSpPr/>
            <p:nvPr/>
          </p:nvSpPr>
          <p:spPr>
            <a:xfrm rot="5400000">
              <a:off x="1115365" y="562709"/>
              <a:ext cx="1778560" cy="653142"/>
            </a:xfrm>
            <a:prstGeom prst="round2SameRect">
              <a:avLst/>
            </a:prstGeom>
            <a:solidFill>
              <a:srgbClr val="EFEE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lumMod val="65000"/>
                      <a:lumOff val="35000"/>
                    </a:schemeClr>
                  </a:solidFill>
                </a:rPr>
                <a:t>Médecin </a:t>
              </a:r>
              <a:endParaRPr lang="fr-FR" sz="2000" dirty="0">
                <a:solidFill>
                  <a:schemeClr val="tx1">
                    <a:lumMod val="65000"/>
                    <a:lumOff val="35000"/>
                  </a:schemeClr>
                </a:solidFill>
              </a:endParaRPr>
            </a:p>
          </p:txBody>
        </p:sp>
      </p:grpSp>
      <p:sp>
        <p:nvSpPr>
          <p:cNvPr id="15" name="ZoneTexte 14">
            <a:extLst>
              <a:ext uri="{FF2B5EF4-FFF2-40B4-BE49-F238E27FC236}">
                <a16:creationId xmlns:a16="http://schemas.microsoft.com/office/drawing/2014/main" id="{72F3D637-FE4F-6792-FCEB-6E555BC87B07}"/>
              </a:ext>
            </a:extLst>
          </p:cNvPr>
          <p:cNvSpPr txBox="1"/>
          <p:nvPr/>
        </p:nvSpPr>
        <p:spPr>
          <a:xfrm>
            <a:off x="2623821" y="173505"/>
            <a:ext cx="5115553" cy="523220"/>
          </a:xfrm>
          <a:prstGeom prst="rect">
            <a:avLst/>
          </a:prstGeom>
          <a:noFill/>
        </p:spPr>
        <p:txBody>
          <a:bodyPr wrap="square" rtlCol="0">
            <a:spAutoFit/>
          </a:bodyPr>
          <a:lstStyle/>
          <a:p>
            <a:r>
              <a:rPr lang="fr-BE" sz="2800" dirty="0">
                <a:latin typeface="Courier New" panose="02070309020205020404" pitchFamily="49" charset="0"/>
                <a:cs typeface="Courier New" panose="02070309020205020404" pitchFamily="49" charset="0"/>
              </a:rPr>
              <a:t>Invalidité</a:t>
            </a:r>
            <a:endParaRPr lang="fr-FR" sz="2800" dirty="0">
              <a:latin typeface="Courier New" panose="02070309020205020404" pitchFamily="49" charset="0"/>
              <a:cs typeface="Courier New" panose="02070309020205020404" pitchFamily="49" charset="0"/>
            </a:endParaRPr>
          </a:p>
        </p:txBody>
      </p:sp>
      <p:sp>
        <p:nvSpPr>
          <p:cNvPr id="24" name="ZoneTexte 23">
            <a:extLst>
              <a:ext uri="{FF2B5EF4-FFF2-40B4-BE49-F238E27FC236}">
                <a16:creationId xmlns:a16="http://schemas.microsoft.com/office/drawing/2014/main" id="{9AE6017E-3374-DF7D-21E3-2FBC589A97C0}"/>
              </a:ext>
            </a:extLst>
          </p:cNvPr>
          <p:cNvSpPr txBox="1"/>
          <p:nvPr/>
        </p:nvSpPr>
        <p:spPr>
          <a:xfrm>
            <a:off x="2623821" y="873684"/>
            <a:ext cx="6112227" cy="923330"/>
          </a:xfrm>
          <a:prstGeom prst="rect">
            <a:avLst/>
          </a:prstGeom>
          <a:noFill/>
        </p:spPr>
        <p:txBody>
          <a:bodyPr wrap="square" rtlCol="0">
            <a:spAutoFit/>
          </a:bodyPr>
          <a:lstStyle/>
          <a:p>
            <a:r>
              <a:rPr lang="fr-BE" dirty="0">
                <a:latin typeface="Courier New" panose="02070309020205020404" pitchFamily="49" charset="0"/>
                <a:cs typeface="Courier New" panose="02070309020205020404" pitchFamily="49" charset="0"/>
              </a:rPr>
              <a:t>= Lorsqu’un travailleur est incapable de travailler depuis plus de 12 mois, il tombe dans le régime d’invalidité </a:t>
            </a:r>
          </a:p>
        </p:txBody>
      </p:sp>
      <p:cxnSp>
        <p:nvCxnSpPr>
          <p:cNvPr id="21" name="Connecteur : en arc 20">
            <a:extLst>
              <a:ext uri="{FF2B5EF4-FFF2-40B4-BE49-F238E27FC236}">
                <a16:creationId xmlns:a16="http://schemas.microsoft.com/office/drawing/2014/main" id="{5050A948-98C9-9B7F-627E-A7BAF6206A27}"/>
              </a:ext>
            </a:extLst>
          </p:cNvPr>
          <p:cNvCxnSpPr/>
          <p:nvPr/>
        </p:nvCxnSpPr>
        <p:spPr>
          <a:xfrm>
            <a:off x="2683528" y="1769035"/>
            <a:ext cx="1143000" cy="590550"/>
          </a:xfrm>
          <a:prstGeom prst="curvedConnector3">
            <a:avLst>
              <a:gd name="adj1" fmla="val -9166"/>
            </a:avLst>
          </a:prstGeom>
          <a:ln w="57150">
            <a:solidFill>
              <a:srgbClr val="75A3B3"/>
            </a:solidFill>
            <a:tailEnd type="triangle"/>
          </a:ln>
        </p:spPr>
        <p:style>
          <a:lnRef idx="2">
            <a:schemeClr val="accent1"/>
          </a:lnRef>
          <a:fillRef idx="0">
            <a:schemeClr val="accent1"/>
          </a:fillRef>
          <a:effectRef idx="1">
            <a:schemeClr val="accent1"/>
          </a:effectRef>
          <a:fontRef idx="minor">
            <a:schemeClr val="tx1"/>
          </a:fontRef>
        </p:style>
      </p:cxnSp>
      <p:sp>
        <p:nvSpPr>
          <p:cNvPr id="27" name="Rectangle : coins arrondis 26">
            <a:extLst>
              <a:ext uri="{FF2B5EF4-FFF2-40B4-BE49-F238E27FC236}">
                <a16:creationId xmlns:a16="http://schemas.microsoft.com/office/drawing/2014/main" id="{AF3B2685-A71E-54A1-9014-262A501E3C94}"/>
              </a:ext>
            </a:extLst>
          </p:cNvPr>
          <p:cNvSpPr/>
          <p:nvPr/>
        </p:nvSpPr>
        <p:spPr>
          <a:xfrm>
            <a:off x="3886235" y="1973973"/>
            <a:ext cx="4585084" cy="2874252"/>
          </a:xfrm>
          <a:prstGeom prst="roundRect">
            <a:avLst/>
          </a:prstGeom>
          <a:solidFill>
            <a:srgbClr val="EFEE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b="1" dirty="0">
                <a:solidFill>
                  <a:schemeClr val="tx1"/>
                </a:solidFill>
                <a:latin typeface="Courier New" panose="02070309020205020404" pitchFamily="49" charset="0"/>
                <a:cs typeface="Courier New" panose="02070309020205020404" pitchFamily="49" charset="0"/>
              </a:rPr>
              <a:t>Conséquences</a:t>
            </a:r>
            <a:r>
              <a:rPr lang="fr-BE" dirty="0">
                <a:solidFill>
                  <a:schemeClr val="tx1"/>
                </a:solidFill>
                <a:latin typeface="Courier New" panose="02070309020205020404" pitchFamily="49" charset="0"/>
                <a:cs typeface="Courier New" panose="02070309020205020404" pitchFamily="49" charset="0"/>
              </a:rPr>
              <a:t>: </a:t>
            </a:r>
          </a:p>
          <a:p>
            <a:pPr marL="285750" indent="-285750" algn="ctr">
              <a:buFontTx/>
              <a:buChar char="-"/>
            </a:pPr>
            <a:r>
              <a:rPr lang="fr-BE" dirty="0">
                <a:solidFill>
                  <a:schemeClr val="tx1"/>
                </a:solidFill>
                <a:latin typeface="Courier New" panose="02070309020205020404" pitchFamily="49" charset="0"/>
                <a:cs typeface="Courier New" panose="02070309020205020404" pitchFamily="49" charset="0"/>
              </a:rPr>
              <a:t>Instances de contrôle et de reconnaissance de l’invalidité</a:t>
            </a:r>
          </a:p>
          <a:p>
            <a:pPr marL="285750" indent="-285750" algn="ctr">
              <a:buFontTx/>
              <a:buChar char="-"/>
            </a:pPr>
            <a:r>
              <a:rPr lang="fr-BE" dirty="0">
                <a:solidFill>
                  <a:schemeClr val="tx1"/>
                </a:solidFill>
                <a:latin typeface="Courier New" panose="02070309020205020404" pitchFamily="49" charset="0"/>
                <a:cs typeface="Courier New" panose="02070309020205020404" pitchFamily="49" charset="0"/>
              </a:rPr>
              <a:t>Montants des indemnités</a:t>
            </a:r>
          </a:p>
          <a:p>
            <a:pPr marL="285750" indent="-285750" algn="ctr">
              <a:buFontTx/>
              <a:buChar char="-"/>
            </a:pPr>
            <a:r>
              <a:rPr lang="fr-BE" dirty="0">
                <a:solidFill>
                  <a:schemeClr val="tx1"/>
                </a:solidFill>
                <a:latin typeface="Courier New" panose="02070309020205020404" pitchFamily="49" charset="0"/>
                <a:cs typeface="Courier New" panose="02070309020205020404" pitchFamily="49" charset="0"/>
              </a:rPr>
              <a:t>Durée de la période de référence de rechute</a:t>
            </a:r>
            <a:r>
              <a:rPr lang="fr-BE" dirty="0">
                <a:latin typeface="Courier New" panose="02070309020205020404" pitchFamily="49" charset="0"/>
                <a:cs typeface="Courier New" panose="02070309020205020404" pitchFamily="49" charset="0"/>
              </a:rPr>
              <a:t> </a:t>
            </a:r>
            <a:endParaRPr lang="fr-FR"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71363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300"/>
                                  </p:iterate>
                                  <p:childTnLst>
                                    <p:set>
                                      <p:cBhvr>
                                        <p:cTn id="6"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5A3B3"/>
        </a:solidFill>
        <a:effectLst/>
      </p:bgPr>
    </p:bg>
    <p:spTree>
      <p:nvGrpSpPr>
        <p:cNvPr id="1" name=""/>
        <p:cNvGrpSpPr/>
        <p:nvPr/>
      </p:nvGrpSpPr>
      <p:grpSpPr>
        <a:xfrm>
          <a:off x="0" y="0"/>
          <a:ext cx="0" cy="0"/>
          <a:chOff x="0" y="0"/>
          <a:chExt cx="0" cy="0"/>
        </a:xfrm>
      </p:grpSpPr>
      <p:grpSp>
        <p:nvGrpSpPr>
          <p:cNvPr id="16" name="Groupe 15">
            <a:extLst>
              <a:ext uri="{FF2B5EF4-FFF2-40B4-BE49-F238E27FC236}">
                <a16:creationId xmlns:a16="http://schemas.microsoft.com/office/drawing/2014/main" id="{504D340A-A1F4-05FE-4BE7-17068CD6FEC4}"/>
              </a:ext>
            </a:extLst>
          </p:cNvPr>
          <p:cNvGrpSpPr/>
          <p:nvPr/>
        </p:nvGrpSpPr>
        <p:grpSpPr>
          <a:xfrm>
            <a:off x="0" y="0"/>
            <a:ext cx="12192000" cy="6858000"/>
            <a:chOff x="0" y="0"/>
            <a:chExt cx="9957916" cy="6858000"/>
          </a:xfrm>
          <a:effectLst>
            <a:outerShdw blurRad="50800" dist="38100" dir="2700000" algn="tl" rotWithShape="0">
              <a:prstClr val="black">
                <a:alpha val="40000"/>
              </a:prstClr>
            </a:outerShdw>
          </a:effectLst>
        </p:grpSpPr>
        <p:sp>
          <p:nvSpPr>
            <p:cNvPr id="3" name="Rectangle 2">
              <a:extLst>
                <a:ext uri="{FF2B5EF4-FFF2-40B4-BE49-F238E27FC236}">
                  <a16:creationId xmlns:a16="http://schemas.microsoft.com/office/drawing/2014/main" id="{A4CF81EB-CB7E-A9C0-3978-0545DBE76408}"/>
                </a:ext>
              </a:extLst>
            </p:cNvPr>
            <p:cNvSpPr/>
            <p:nvPr/>
          </p:nvSpPr>
          <p:spPr>
            <a:xfrm>
              <a:off x="0" y="0"/>
              <a:ext cx="9304774" cy="6858000"/>
            </a:xfrm>
            <a:prstGeom prst="rect">
              <a:avLst/>
            </a:prstGeom>
            <a:solidFill>
              <a:srgbClr val="ACC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 avec coins arrondis en haut 8">
              <a:extLst>
                <a:ext uri="{FF2B5EF4-FFF2-40B4-BE49-F238E27FC236}">
                  <a16:creationId xmlns:a16="http://schemas.microsoft.com/office/drawing/2014/main" id="{F1615582-65C7-74DD-5ABD-F2F9E700E225}"/>
                </a:ext>
              </a:extLst>
            </p:cNvPr>
            <p:cNvSpPr/>
            <p:nvPr/>
          </p:nvSpPr>
          <p:spPr>
            <a:xfrm rot="5400000">
              <a:off x="8742065" y="562711"/>
              <a:ext cx="1778560" cy="653142"/>
            </a:xfrm>
            <a:prstGeom prst="round2SameRect">
              <a:avLst/>
            </a:prstGeom>
            <a:solidFill>
              <a:srgbClr val="ACC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lumMod val="65000"/>
                      <a:lumOff val="35000"/>
                    </a:schemeClr>
                  </a:solidFill>
                </a:rPr>
                <a:t>Absentéisme</a:t>
              </a:r>
              <a:endParaRPr lang="fr-FR" sz="2000" dirty="0">
                <a:solidFill>
                  <a:schemeClr val="tx1">
                    <a:lumMod val="65000"/>
                    <a:lumOff val="35000"/>
                  </a:schemeClr>
                </a:solidFill>
              </a:endParaRPr>
            </a:p>
          </p:txBody>
        </p:sp>
      </p:grpSp>
      <p:grpSp>
        <p:nvGrpSpPr>
          <p:cNvPr id="17" name="Groupe 16">
            <a:extLst>
              <a:ext uri="{FF2B5EF4-FFF2-40B4-BE49-F238E27FC236}">
                <a16:creationId xmlns:a16="http://schemas.microsoft.com/office/drawing/2014/main" id="{15D81CA5-B66D-F93E-2546-928F7FADA4B2}"/>
              </a:ext>
            </a:extLst>
          </p:cNvPr>
          <p:cNvGrpSpPr/>
          <p:nvPr/>
        </p:nvGrpSpPr>
        <p:grpSpPr>
          <a:xfrm>
            <a:off x="-5154804" y="0"/>
            <a:ext cx="16547128" cy="6858000"/>
            <a:chOff x="0" y="0"/>
            <a:chExt cx="8440615" cy="6858000"/>
          </a:xfrm>
          <a:effectLst>
            <a:outerShdw blurRad="50800" dist="38100" dir="2700000" algn="tl" rotWithShape="0">
              <a:prstClr val="black">
                <a:alpha val="40000"/>
              </a:prstClr>
            </a:outerShdw>
          </a:effectLst>
        </p:grpSpPr>
        <p:sp>
          <p:nvSpPr>
            <p:cNvPr id="4" name="Rectangle 3">
              <a:extLst>
                <a:ext uri="{FF2B5EF4-FFF2-40B4-BE49-F238E27FC236}">
                  <a16:creationId xmlns:a16="http://schemas.microsoft.com/office/drawing/2014/main" id="{DA8BFA61-D280-33A7-A584-EBC9ED5F41D3}"/>
                </a:ext>
              </a:extLst>
            </p:cNvPr>
            <p:cNvSpPr/>
            <p:nvPr/>
          </p:nvSpPr>
          <p:spPr>
            <a:xfrm>
              <a:off x="0" y="0"/>
              <a:ext cx="7787473" cy="6858000"/>
            </a:xfrm>
            <a:prstGeom prst="rect">
              <a:avLst/>
            </a:prstGeom>
            <a:solidFill>
              <a:srgbClr val="CCE8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avec coins arrondis en haut 9">
              <a:extLst>
                <a:ext uri="{FF2B5EF4-FFF2-40B4-BE49-F238E27FC236}">
                  <a16:creationId xmlns:a16="http://schemas.microsoft.com/office/drawing/2014/main" id="{AB355180-F749-1D27-D60C-5ED490C0944C}"/>
                </a:ext>
              </a:extLst>
            </p:cNvPr>
            <p:cNvSpPr/>
            <p:nvPr/>
          </p:nvSpPr>
          <p:spPr>
            <a:xfrm rot="5400000">
              <a:off x="7224764" y="562711"/>
              <a:ext cx="1778560" cy="653142"/>
            </a:xfrm>
            <a:prstGeom prst="round2SameRect">
              <a:avLst/>
            </a:prstGeom>
            <a:solidFill>
              <a:srgbClr val="CCE8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lumMod val="65000"/>
                      <a:lumOff val="35000"/>
                    </a:schemeClr>
                  </a:solidFill>
                </a:rPr>
                <a:t>Incapacité de travail</a:t>
              </a:r>
              <a:endParaRPr lang="fr-FR" sz="2000" dirty="0">
                <a:solidFill>
                  <a:schemeClr val="tx1">
                    <a:lumMod val="65000"/>
                    <a:lumOff val="35000"/>
                  </a:schemeClr>
                </a:solidFill>
              </a:endParaRPr>
            </a:p>
          </p:txBody>
        </p:sp>
      </p:grpSp>
      <p:grpSp>
        <p:nvGrpSpPr>
          <p:cNvPr id="18" name="Groupe 17">
            <a:extLst>
              <a:ext uri="{FF2B5EF4-FFF2-40B4-BE49-F238E27FC236}">
                <a16:creationId xmlns:a16="http://schemas.microsoft.com/office/drawing/2014/main" id="{60F5E849-9542-DCFA-528C-FF336B0BFB9E}"/>
              </a:ext>
            </a:extLst>
          </p:cNvPr>
          <p:cNvGrpSpPr/>
          <p:nvPr/>
        </p:nvGrpSpPr>
        <p:grpSpPr>
          <a:xfrm>
            <a:off x="3030527" y="-1"/>
            <a:ext cx="6960786" cy="6858000"/>
            <a:chOff x="0" y="0"/>
            <a:chExt cx="6923314" cy="6858000"/>
          </a:xfrm>
          <a:effectLst>
            <a:outerShdw blurRad="50800" dist="38100" dir="2700000" algn="tl" rotWithShape="0">
              <a:prstClr val="black">
                <a:alpha val="40000"/>
              </a:prstClr>
            </a:outerShdw>
          </a:effectLst>
        </p:grpSpPr>
        <p:sp>
          <p:nvSpPr>
            <p:cNvPr id="5" name="Rectangle 4">
              <a:extLst>
                <a:ext uri="{FF2B5EF4-FFF2-40B4-BE49-F238E27FC236}">
                  <a16:creationId xmlns:a16="http://schemas.microsoft.com/office/drawing/2014/main" id="{7F0823AC-7903-7FFC-9686-F6FB45138771}"/>
                </a:ext>
              </a:extLst>
            </p:cNvPr>
            <p:cNvSpPr/>
            <p:nvPr/>
          </p:nvSpPr>
          <p:spPr>
            <a:xfrm>
              <a:off x="0" y="0"/>
              <a:ext cx="6290268" cy="6858000"/>
            </a:xfrm>
            <a:prstGeom prst="rect">
              <a:avLst/>
            </a:prstGeom>
            <a:solidFill>
              <a:srgbClr val="ACC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 avec coins arrondis en haut 10">
              <a:extLst>
                <a:ext uri="{FF2B5EF4-FFF2-40B4-BE49-F238E27FC236}">
                  <a16:creationId xmlns:a16="http://schemas.microsoft.com/office/drawing/2014/main" id="{128AE442-E4F2-0EA7-BD19-05A91C36F089}"/>
                </a:ext>
              </a:extLst>
            </p:cNvPr>
            <p:cNvSpPr/>
            <p:nvPr/>
          </p:nvSpPr>
          <p:spPr>
            <a:xfrm rot="5400000">
              <a:off x="5707463" y="562709"/>
              <a:ext cx="1778560" cy="653142"/>
            </a:xfrm>
            <a:prstGeom prst="round2SameRect">
              <a:avLst/>
            </a:prstGeom>
            <a:solidFill>
              <a:srgbClr val="ACC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lumMod val="65000"/>
                      <a:lumOff val="35000"/>
                    </a:schemeClr>
                  </a:solidFill>
                </a:rPr>
                <a:t>Invalidité</a:t>
              </a:r>
              <a:endParaRPr lang="fr-FR" sz="2000" dirty="0">
                <a:solidFill>
                  <a:schemeClr val="tx1">
                    <a:lumMod val="65000"/>
                    <a:lumOff val="35000"/>
                  </a:schemeClr>
                </a:solidFill>
              </a:endParaRPr>
            </a:p>
          </p:txBody>
        </p:sp>
      </p:grpSp>
      <p:grpSp>
        <p:nvGrpSpPr>
          <p:cNvPr id="25" name="Groupe 24">
            <a:extLst>
              <a:ext uri="{FF2B5EF4-FFF2-40B4-BE49-F238E27FC236}">
                <a16:creationId xmlns:a16="http://schemas.microsoft.com/office/drawing/2014/main" id="{CB4E75A6-55FB-01C7-DBDE-66C17F2596FE}"/>
              </a:ext>
            </a:extLst>
          </p:cNvPr>
          <p:cNvGrpSpPr/>
          <p:nvPr/>
        </p:nvGrpSpPr>
        <p:grpSpPr>
          <a:xfrm>
            <a:off x="-551511" y="0"/>
            <a:ext cx="9863728" cy="6943727"/>
            <a:chOff x="-574542" y="-2"/>
            <a:chExt cx="9863728" cy="6943727"/>
          </a:xfrm>
        </p:grpSpPr>
        <p:grpSp>
          <p:nvGrpSpPr>
            <p:cNvPr id="19" name="Groupe 18">
              <a:extLst>
                <a:ext uri="{FF2B5EF4-FFF2-40B4-BE49-F238E27FC236}">
                  <a16:creationId xmlns:a16="http://schemas.microsoft.com/office/drawing/2014/main" id="{0D05BDAA-58AD-D863-0298-0CF59C7D9115}"/>
                </a:ext>
              </a:extLst>
            </p:cNvPr>
            <p:cNvGrpSpPr/>
            <p:nvPr/>
          </p:nvGrpSpPr>
          <p:grpSpPr>
            <a:xfrm>
              <a:off x="3815265" y="-2"/>
              <a:ext cx="5473921" cy="6858000"/>
              <a:chOff x="0" y="0"/>
              <a:chExt cx="5526593" cy="6858000"/>
            </a:xfrm>
            <a:effectLst>
              <a:outerShdw blurRad="50800" dist="38100" dir="2700000" algn="tl" rotWithShape="0">
                <a:prstClr val="black">
                  <a:alpha val="40000"/>
                </a:prstClr>
              </a:outerShdw>
            </a:effectLst>
          </p:grpSpPr>
          <p:sp>
            <p:nvSpPr>
              <p:cNvPr id="6" name="Rectangle 5">
                <a:extLst>
                  <a:ext uri="{FF2B5EF4-FFF2-40B4-BE49-F238E27FC236}">
                    <a16:creationId xmlns:a16="http://schemas.microsoft.com/office/drawing/2014/main" id="{BC61D8EE-D2AA-3444-7280-64436D320190}"/>
                  </a:ext>
                </a:extLst>
              </p:cNvPr>
              <p:cNvSpPr/>
              <p:nvPr/>
            </p:nvSpPr>
            <p:spPr>
              <a:xfrm>
                <a:off x="0" y="0"/>
                <a:ext cx="4883499" cy="6858000"/>
              </a:xfrm>
              <a:prstGeom prst="rect">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 avec coins arrondis en haut 11">
                <a:extLst>
                  <a:ext uri="{FF2B5EF4-FFF2-40B4-BE49-F238E27FC236}">
                    <a16:creationId xmlns:a16="http://schemas.microsoft.com/office/drawing/2014/main" id="{1AE4304C-58A4-FD9F-2456-AF7A09197C4C}"/>
                  </a:ext>
                </a:extLst>
              </p:cNvPr>
              <p:cNvSpPr/>
              <p:nvPr/>
            </p:nvSpPr>
            <p:spPr>
              <a:xfrm rot="5400000">
                <a:off x="4310742" y="562709"/>
                <a:ext cx="1778560" cy="653142"/>
              </a:xfrm>
              <a:prstGeom prst="round2SameRect">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lumMod val="65000"/>
                        <a:lumOff val="35000"/>
                      </a:schemeClr>
                    </a:solidFill>
                  </a:rPr>
                  <a:t>Salaire garanti</a:t>
                </a:r>
                <a:endParaRPr lang="fr-FR" sz="2000" dirty="0">
                  <a:solidFill>
                    <a:schemeClr val="tx1">
                      <a:lumMod val="65000"/>
                      <a:lumOff val="35000"/>
                    </a:schemeClr>
                  </a:solidFill>
                </a:endParaRPr>
              </a:p>
            </p:txBody>
          </p:sp>
        </p:grpSp>
        <p:sp>
          <p:nvSpPr>
            <p:cNvPr id="23" name="Rectangle 22">
              <a:extLst>
                <a:ext uri="{FF2B5EF4-FFF2-40B4-BE49-F238E27FC236}">
                  <a16:creationId xmlns:a16="http://schemas.microsoft.com/office/drawing/2014/main" id="{0618200B-E6D7-5243-8769-06B666216FC7}"/>
                </a:ext>
              </a:extLst>
            </p:cNvPr>
            <p:cNvSpPr/>
            <p:nvPr/>
          </p:nvSpPr>
          <p:spPr>
            <a:xfrm>
              <a:off x="-574542" y="-2"/>
              <a:ext cx="4432167" cy="6943727"/>
            </a:xfrm>
            <a:prstGeom prst="rect">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0" name="Groupe 19">
            <a:extLst>
              <a:ext uri="{FF2B5EF4-FFF2-40B4-BE49-F238E27FC236}">
                <a16:creationId xmlns:a16="http://schemas.microsoft.com/office/drawing/2014/main" id="{3FAD02A5-4B19-FD61-E8A4-51888AC4B105}"/>
              </a:ext>
            </a:extLst>
          </p:cNvPr>
          <p:cNvGrpSpPr/>
          <p:nvPr/>
        </p:nvGrpSpPr>
        <p:grpSpPr>
          <a:xfrm>
            <a:off x="-2543116" y="-2"/>
            <a:ext cx="4079765" cy="7143752"/>
            <a:chOff x="0" y="0"/>
            <a:chExt cx="3999243" cy="6858000"/>
          </a:xfrm>
          <a:effectLst>
            <a:outerShdw blurRad="50800" dist="38100" dir="2700000" algn="tl" rotWithShape="0">
              <a:prstClr val="black">
                <a:alpha val="40000"/>
              </a:prstClr>
            </a:outerShdw>
          </a:effectLst>
        </p:grpSpPr>
        <p:sp>
          <p:nvSpPr>
            <p:cNvPr id="7" name="Rectangle 6">
              <a:extLst>
                <a:ext uri="{FF2B5EF4-FFF2-40B4-BE49-F238E27FC236}">
                  <a16:creationId xmlns:a16="http://schemas.microsoft.com/office/drawing/2014/main" id="{20AAAFB0-418D-E0E7-B957-C721EE5ADA50}"/>
                </a:ext>
              </a:extLst>
            </p:cNvPr>
            <p:cNvSpPr/>
            <p:nvPr/>
          </p:nvSpPr>
          <p:spPr>
            <a:xfrm>
              <a:off x="0" y="0"/>
              <a:ext cx="3356149" cy="6858000"/>
            </a:xfrm>
            <a:prstGeom prst="rect">
              <a:avLst/>
            </a:prstGeom>
            <a:solidFill>
              <a:srgbClr val="D8F1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 avec coins arrondis en haut 12">
              <a:extLst>
                <a:ext uri="{FF2B5EF4-FFF2-40B4-BE49-F238E27FC236}">
                  <a16:creationId xmlns:a16="http://schemas.microsoft.com/office/drawing/2014/main" id="{2E86F614-1E1E-30AD-76EA-D489477DF4E1}"/>
                </a:ext>
              </a:extLst>
            </p:cNvPr>
            <p:cNvSpPr/>
            <p:nvPr/>
          </p:nvSpPr>
          <p:spPr>
            <a:xfrm rot="5400000">
              <a:off x="2783392" y="562709"/>
              <a:ext cx="1778560" cy="653142"/>
            </a:xfrm>
            <a:prstGeom prst="round2SameRect">
              <a:avLst/>
            </a:prstGeom>
            <a:solidFill>
              <a:srgbClr val="D8F1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lumMod val="65000"/>
                      <a:lumOff val="35000"/>
                    </a:schemeClr>
                  </a:solidFill>
                </a:rPr>
                <a:t>Trajet de réintégration</a:t>
              </a:r>
              <a:endParaRPr lang="fr-FR" sz="2000" dirty="0">
                <a:solidFill>
                  <a:schemeClr val="tx1">
                    <a:lumMod val="65000"/>
                    <a:lumOff val="35000"/>
                  </a:schemeClr>
                </a:solidFill>
              </a:endParaRPr>
            </a:p>
          </p:txBody>
        </p:sp>
      </p:grpSp>
      <p:grpSp>
        <p:nvGrpSpPr>
          <p:cNvPr id="22" name="Groupe 21">
            <a:extLst>
              <a:ext uri="{FF2B5EF4-FFF2-40B4-BE49-F238E27FC236}">
                <a16:creationId xmlns:a16="http://schemas.microsoft.com/office/drawing/2014/main" id="{5DFD8818-9CC1-E54F-A32A-C10DAC0A51FC}"/>
              </a:ext>
            </a:extLst>
          </p:cNvPr>
          <p:cNvGrpSpPr/>
          <p:nvPr/>
        </p:nvGrpSpPr>
        <p:grpSpPr>
          <a:xfrm>
            <a:off x="-1658865" y="-3"/>
            <a:ext cx="2358910" cy="7038977"/>
            <a:chOff x="0" y="0"/>
            <a:chExt cx="2331216" cy="6858000"/>
          </a:xfrm>
          <a:effectLst>
            <a:outerShdw blurRad="50800" dist="38100" dir="2700000" algn="tl" rotWithShape="0">
              <a:prstClr val="black">
                <a:alpha val="40000"/>
              </a:prstClr>
            </a:outerShdw>
          </a:effectLst>
        </p:grpSpPr>
        <p:sp>
          <p:nvSpPr>
            <p:cNvPr id="8" name="Rectangle 7">
              <a:extLst>
                <a:ext uri="{FF2B5EF4-FFF2-40B4-BE49-F238E27FC236}">
                  <a16:creationId xmlns:a16="http://schemas.microsoft.com/office/drawing/2014/main" id="{145BB88B-8BA2-411D-AFC1-7880379CB494}"/>
                </a:ext>
              </a:extLst>
            </p:cNvPr>
            <p:cNvSpPr/>
            <p:nvPr/>
          </p:nvSpPr>
          <p:spPr>
            <a:xfrm>
              <a:off x="0" y="0"/>
              <a:ext cx="1738365" cy="6858000"/>
            </a:xfrm>
            <a:prstGeom prst="rect">
              <a:avLst/>
            </a:prstGeom>
            <a:solidFill>
              <a:srgbClr val="EFEE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 avec coins arrondis en haut 13">
              <a:extLst>
                <a:ext uri="{FF2B5EF4-FFF2-40B4-BE49-F238E27FC236}">
                  <a16:creationId xmlns:a16="http://schemas.microsoft.com/office/drawing/2014/main" id="{74A7D1BA-4D7B-BFF3-EC78-C030CB04E676}"/>
                </a:ext>
              </a:extLst>
            </p:cNvPr>
            <p:cNvSpPr/>
            <p:nvPr/>
          </p:nvSpPr>
          <p:spPr>
            <a:xfrm rot="5400000">
              <a:off x="1115365" y="562709"/>
              <a:ext cx="1778560" cy="653142"/>
            </a:xfrm>
            <a:prstGeom prst="round2SameRect">
              <a:avLst/>
            </a:prstGeom>
            <a:solidFill>
              <a:srgbClr val="EFEE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lumMod val="65000"/>
                      <a:lumOff val="35000"/>
                    </a:schemeClr>
                  </a:solidFill>
                </a:rPr>
                <a:t>Médecin </a:t>
              </a:r>
              <a:endParaRPr lang="fr-FR" sz="2000" dirty="0">
                <a:solidFill>
                  <a:schemeClr val="tx1">
                    <a:lumMod val="65000"/>
                    <a:lumOff val="35000"/>
                  </a:schemeClr>
                </a:solidFill>
              </a:endParaRPr>
            </a:p>
          </p:txBody>
        </p:sp>
      </p:grpSp>
      <p:sp>
        <p:nvSpPr>
          <p:cNvPr id="15" name="ZoneTexte 14">
            <a:extLst>
              <a:ext uri="{FF2B5EF4-FFF2-40B4-BE49-F238E27FC236}">
                <a16:creationId xmlns:a16="http://schemas.microsoft.com/office/drawing/2014/main" id="{72F3D637-FE4F-6792-FCEB-6E555BC87B07}"/>
              </a:ext>
            </a:extLst>
          </p:cNvPr>
          <p:cNvSpPr txBox="1"/>
          <p:nvPr/>
        </p:nvSpPr>
        <p:spPr>
          <a:xfrm>
            <a:off x="1801361" y="118413"/>
            <a:ext cx="5115553" cy="523220"/>
          </a:xfrm>
          <a:prstGeom prst="rect">
            <a:avLst/>
          </a:prstGeom>
          <a:noFill/>
        </p:spPr>
        <p:txBody>
          <a:bodyPr wrap="square" rtlCol="0">
            <a:spAutoFit/>
          </a:bodyPr>
          <a:lstStyle/>
          <a:p>
            <a:r>
              <a:rPr lang="fr-BE" sz="2800" dirty="0">
                <a:latin typeface="Courier New" panose="02070309020205020404" pitchFamily="49" charset="0"/>
                <a:cs typeface="Courier New" panose="02070309020205020404" pitchFamily="49" charset="0"/>
              </a:rPr>
              <a:t>Salaire garanti</a:t>
            </a:r>
            <a:endParaRPr lang="fr-FR" sz="2800" dirty="0">
              <a:latin typeface="Courier New" panose="02070309020205020404" pitchFamily="49" charset="0"/>
              <a:cs typeface="Courier New" panose="02070309020205020404" pitchFamily="49" charset="0"/>
            </a:endParaRPr>
          </a:p>
        </p:txBody>
      </p:sp>
      <p:sp>
        <p:nvSpPr>
          <p:cNvPr id="24" name="ZoneTexte 23">
            <a:extLst>
              <a:ext uri="{FF2B5EF4-FFF2-40B4-BE49-F238E27FC236}">
                <a16:creationId xmlns:a16="http://schemas.microsoft.com/office/drawing/2014/main" id="{9AE6017E-3374-DF7D-21E3-2FBC589A97C0}"/>
              </a:ext>
            </a:extLst>
          </p:cNvPr>
          <p:cNvSpPr txBox="1"/>
          <p:nvPr/>
        </p:nvSpPr>
        <p:spPr>
          <a:xfrm>
            <a:off x="1754384" y="736880"/>
            <a:ext cx="5958290" cy="2308324"/>
          </a:xfrm>
          <a:prstGeom prst="rect">
            <a:avLst/>
          </a:prstGeom>
          <a:noFill/>
        </p:spPr>
        <p:txBody>
          <a:bodyPr wrap="square" rtlCol="0">
            <a:spAutoFit/>
          </a:bodyPr>
          <a:lstStyle/>
          <a:p>
            <a:r>
              <a:rPr lang="fr-BE" dirty="0">
                <a:latin typeface="Courier New" panose="02070309020205020404" pitchFamily="49" charset="0"/>
                <a:cs typeface="Courier New" panose="02070309020205020404" pitchFamily="49" charset="0"/>
              </a:rPr>
              <a:t>= Lorsqu’un travailleur en incapacité de travail, cette situation lui ouvre le droit à une </a:t>
            </a:r>
            <a:r>
              <a:rPr lang="fr-BE" b="1" dirty="0">
                <a:latin typeface="Courier New" panose="02070309020205020404" pitchFamily="49" charset="0"/>
                <a:cs typeface="Courier New" panose="02070309020205020404" pitchFamily="49" charset="0"/>
              </a:rPr>
              <a:t>première période limitée </a:t>
            </a:r>
            <a:r>
              <a:rPr lang="fr-BE" dirty="0">
                <a:latin typeface="Courier New" panose="02070309020205020404" pitchFamily="49" charset="0"/>
                <a:cs typeface="Courier New" panose="02070309020205020404" pitchFamily="49" charset="0"/>
              </a:rPr>
              <a:t>légalement durant laquelle il perçoit un </a:t>
            </a:r>
            <a:r>
              <a:rPr lang="fr-BE" b="1" dirty="0">
                <a:latin typeface="Courier New" panose="02070309020205020404" pitchFamily="49" charset="0"/>
                <a:cs typeface="Courier New" panose="02070309020205020404" pitchFamily="49" charset="0"/>
              </a:rPr>
              <a:t>salaire garanti </a:t>
            </a:r>
            <a:r>
              <a:rPr lang="fr-BE" dirty="0">
                <a:latin typeface="Courier New" panose="02070309020205020404" pitchFamily="49" charset="0"/>
                <a:cs typeface="Courier New" panose="02070309020205020404" pitchFamily="49" charset="0"/>
              </a:rPr>
              <a:t>(à charge de son employeur) avant prise en charge par la sécurité sociale</a:t>
            </a:r>
          </a:p>
          <a:p>
            <a:endParaRPr lang="fr-BE" dirty="0">
              <a:latin typeface="Courier New" panose="02070309020205020404" pitchFamily="49" charset="0"/>
              <a:cs typeface="Courier New" panose="02070309020205020404" pitchFamily="49" charset="0"/>
            </a:endParaRPr>
          </a:p>
        </p:txBody>
      </p:sp>
      <p:sp>
        <p:nvSpPr>
          <p:cNvPr id="2" name="Rectangle : coins arrondis 1">
            <a:extLst>
              <a:ext uri="{FF2B5EF4-FFF2-40B4-BE49-F238E27FC236}">
                <a16:creationId xmlns:a16="http://schemas.microsoft.com/office/drawing/2014/main" id="{13461653-2572-F987-E6EF-FE842F25BA36}"/>
              </a:ext>
            </a:extLst>
          </p:cNvPr>
          <p:cNvSpPr/>
          <p:nvPr/>
        </p:nvSpPr>
        <p:spPr>
          <a:xfrm>
            <a:off x="1536649" y="2965549"/>
            <a:ext cx="6072910" cy="3155571"/>
          </a:xfrm>
          <a:prstGeom prst="roundRect">
            <a:avLst/>
          </a:prstGeom>
          <a:solidFill>
            <a:srgbClr val="ACC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latin typeface="Courier New" panose="02070309020205020404" pitchFamily="49" charset="0"/>
                <a:cs typeface="Courier New" panose="02070309020205020404" pitchFamily="49" charset="0"/>
              </a:rPr>
              <a:t>= Diffère selon le statut du travailleur (employé/ouvrier) et selon la durée du contrat (CDD&gt; ou &lt; 3 mois)</a:t>
            </a:r>
          </a:p>
          <a:p>
            <a:pPr algn="ctr"/>
            <a:endParaRPr lang="fr-BE" dirty="0">
              <a:latin typeface="Courier New" panose="02070309020205020404" pitchFamily="49" charset="0"/>
              <a:cs typeface="Courier New" panose="02070309020205020404" pitchFamily="49" charset="0"/>
            </a:endParaRPr>
          </a:p>
          <a:p>
            <a:pPr algn="ctr"/>
            <a:r>
              <a:rPr lang="fr-BE" dirty="0">
                <a:latin typeface="Courier New" panose="02070309020205020404" pitchFamily="49" charset="0"/>
                <a:cs typeface="Courier New" panose="02070309020205020404" pitchFamily="49" charset="0"/>
              </a:rPr>
              <a:t>Ouvriers : art. 52 LCT et CCT n°12</a:t>
            </a:r>
            <a:r>
              <a:rPr lang="fr-BE" i="1" dirty="0">
                <a:latin typeface="Courier New" panose="02070309020205020404" pitchFamily="49" charset="0"/>
                <a:cs typeface="Courier New" panose="02070309020205020404" pitchFamily="49" charset="0"/>
              </a:rPr>
              <a:t>bis</a:t>
            </a:r>
            <a:endParaRPr lang="fr-BE" dirty="0">
              <a:latin typeface="Courier New" panose="02070309020205020404" pitchFamily="49" charset="0"/>
              <a:cs typeface="Courier New" panose="02070309020205020404" pitchFamily="49" charset="0"/>
            </a:endParaRPr>
          </a:p>
          <a:p>
            <a:pPr algn="ctr"/>
            <a:r>
              <a:rPr lang="fr-BE" dirty="0">
                <a:latin typeface="Courier New" panose="02070309020205020404" pitchFamily="49" charset="0"/>
                <a:cs typeface="Courier New" panose="02070309020205020404" pitchFamily="49" charset="0"/>
              </a:rPr>
              <a:t>Employés CDD &lt; 3 mois : art. 71 LCT et CCT n°13</a:t>
            </a:r>
            <a:r>
              <a:rPr lang="fr-BE" i="1" dirty="0">
                <a:latin typeface="Courier New" panose="02070309020205020404" pitchFamily="49" charset="0"/>
                <a:cs typeface="Courier New" panose="02070309020205020404" pitchFamily="49" charset="0"/>
              </a:rPr>
              <a:t>bis</a:t>
            </a:r>
            <a:endParaRPr lang="fr-BE" dirty="0">
              <a:latin typeface="Courier New" panose="02070309020205020404" pitchFamily="49" charset="0"/>
              <a:cs typeface="Courier New" panose="02070309020205020404" pitchFamily="49" charset="0"/>
            </a:endParaRPr>
          </a:p>
          <a:p>
            <a:pPr algn="ctr"/>
            <a:r>
              <a:rPr lang="fr-BE" dirty="0">
                <a:latin typeface="Courier New" panose="02070309020205020404" pitchFamily="49" charset="0"/>
                <a:cs typeface="Courier New" panose="02070309020205020404" pitchFamily="49" charset="0"/>
              </a:rPr>
              <a:t>Employés CDI ou CDD &gt; 3 mois : art. 70 LCT</a:t>
            </a:r>
            <a:endParaRPr lang="fr-FR"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91374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300"/>
                                  </p:iterate>
                                  <p:childTnLst>
                                    <p:set>
                                      <p:cBhvr>
                                        <p:cTn id="6"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5A3B3"/>
        </a:solidFill>
        <a:effectLst/>
      </p:bgPr>
    </p:bg>
    <p:spTree>
      <p:nvGrpSpPr>
        <p:cNvPr id="1" name=""/>
        <p:cNvGrpSpPr/>
        <p:nvPr/>
      </p:nvGrpSpPr>
      <p:grpSpPr>
        <a:xfrm>
          <a:off x="0" y="0"/>
          <a:ext cx="0" cy="0"/>
          <a:chOff x="0" y="0"/>
          <a:chExt cx="0" cy="0"/>
        </a:xfrm>
      </p:grpSpPr>
      <p:grpSp>
        <p:nvGrpSpPr>
          <p:cNvPr id="16" name="Groupe 15">
            <a:extLst>
              <a:ext uri="{FF2B5EF4-FFF2-40B4-BE49-F238E27FC236}">
                <a16:creationId xmlns:a16="http://schemas.microsoft.com/office/drawing/2014/main" id="{504D340A-A1F4-05FE-4BE7-17068CD6FEC4}"/>
              </a:ext>
            </a:extLst>
          </p:cNvPr>
          <p:cNvGrpSpPr/>
          <p:nvPr/>
        </p:nvGrpSpPr>
        <p:grpSpPr>
          <a:xfrm>
            <a:off x="0" y="0"/>
            <a:ext cx="12192000" cy="6858000"/>
            <a:chOff x="0" y="0"/>
            <a:chExt cx="9957916" cy="6858000"/>
          </a:xfrm>
          <a:effectLst>
            <a:outerShdw blurRad="50800" dist="38100" dir="2700000" algn="tl" rotWithShape="0">
              <a:prstClr val="black">
                <a:alpha val="40000"/>
              </a:prstClr>
            </a:outerShdw>
          </a:effectLst>
        </p:grpSpPr>
        <p:sp>
          <p:nvSpPr>
            <p:cNvPr id="3" name="Rectangle 2">
              <a:extLst>
                <a:ext uri="{FF2B5EF4-FFF2-40B4-BE49-F238E27FC236}">
                  <a16:creationId xmlns:a16="http://schemas.microsoft.com/office/drawing/2014/main" id="{A4CF81EB-CB7E-A9C0-3978-0545DBE76408}"/>
                </a:ext>
              </a:extLst>
            </p:cNvPr>
            <p:cNvSpPr/>
            <p:nvPr/>
          </p:nvSpPr>
          <p:spPr>
            <a:xfrm>
              <a:off x="0" y="0"/>
              <a:ext cx="9304774" cy="6858000"/>
            </a:xfrm>
            <a:prstGeom prst="rect">
              <a:avLst/>
            </a:prstGeom>
            <a:solidFill>
              <a:srgbClr val="ACC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 avec coins arrondis en haut 8">
              <a:extLst>
                <a:ext uri="{FF2B5EF4-FFF2-40B4-BE49-F238E27FC236}">
                  <a16:creationId xmlns:a16="http://schemas.microsoft.com/office/drawing/2014/main" id="{F1615582-65C7-74DD-5ABD-F2F9E700E225}"/>
                </a:ext>
              </a:extLst>
            </p:cNvPr>
            <p:cNvSpPr/>
            <p:nvPr/>
          </p:nvSpPr>
          <p:spPr>
            <a:xfrm rot="5400000">
              <a:off x="8742065" y="562711"/>
              <a:ext cx="1778560" cy="653142"/>
            </a:xfrm>
            <a:prstGeom prst="round2SameRect">
              <a:avLst/>
            </a:prstGeom>
            <a:solidFill>
              <a:srgbClr val="ACC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lumMod val="65000"/>
                      <a:lumOff val="35000"/>
                    </a:schemeClr>
                  </a:solidFill>
                </a:rPr>
                <a:t>Absentéisme</a:t>
              </a:r>
              <a:endParaRPr lang="fr-FR" sz="2000" dirty="0">
                <a:solidFill>
                  <a:schemeClr val="tx1">
                    <a:lumMod val="65000"/>
                    <a:lumOff val="35000"/>
                  </a:schemeClr>
                </a:solidFill>
              </a:endParaRPr>
            </a:p>
          </p:txBody>
        </p:sp>
      </p:grpSp>
      <p:grpSp>
        <p:nvGrpSpPr>
          <p:cNvPr id="17" name="Groupe 16">
            <a:extLst>
              <a:ext uri="{FF2B5EF4-FFF2-40B4-BE49-F238E27FC236}">
                <a16:creationId xmlns:a16="http://schemas.microsoft.com/office/drawing/2014/main" id="{15D81CA5-B66D-F93E-2546-928F7FADA4B2}"/>
              </a:ext>
            </a:extLst>
          </p:cNvPr>
          <p:cNvGrpSpPr/>
          <p:nvPr/>
        </p:nvGrpSpPr>
        <p:grpSpPr>
          <a:xfrm>
            <a:off x="-5154804" y="0"/>
            <a:ext cx="16547128" cy="6858000"/>
            <a:chOff x="0" y="0"/>
            <a:chExt cx="8440615" cy="6858000"/>
          </a:xfrm>
          <a:effectLst>
            <a:outerShdw blurRad="50800" dist="38100" dir="2700000" algn="tl" rotWithShape="0">
              <a:prstClr val="black">
                <a:alpha val="40000"/>
              </a:prstClr>
            </a:outerShdw>
          </a:effectLst>
        </p:grpSpPr>
        <p:sp>
          <p:nvSpPr>
            <p:cNvPr id="4" name="Rectangle 3">
              <a:extLst>
                <a:ext uri="{FF2B5EF4-FFF2-40B4-BE49-F238E27FC236}">
                  <a16:creationId xmlns:a16="http://schemas.microsoft.com/office/drawing/2014/main" id="{DA8BFA61-D280-33A7-A584-EBC9ED5F41D3}"/>
                </a:ext>
              </a:extLst>
            </p:cNvPr>
            <p:cNvSpPr/>
            <p:nvPr/>
          </p:nvSpPr>
          <p:spPr>
            <a:xfrm>
              <a:off x="0" y="0"/>
              <a:ext cx="7787473" cy="6858000"/>
            </a:xfrm>
            <a:prstGeom prst="rect">
              <a:avLst/>
            </a:prstGeom>
            <a:solidFill>
              <a:srgbClr val="CCE8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avec coins arrondis en haut 9">
              <a:extLst>
                <a:ext uri="{FF2B5EF4-FFF2-40B4-BE49-F238E27FC236}">
                  <a16:creationId xmlns:a16="http://schemas.microsoft.com/office/drawing/2014/main" id="{AB355180-F749-1D27-D60C-5ED490C0944C}"/>
                </a:ext>
              </a:extLst>
            </p:cNvPr>
            <p:cNvSpPr/>
            <p:nvPr/>
          </p:nvSpPr>
          <p:spPr>
            <a:xfrm rot="5400000">
              <a:off x="7224764" y="562711"/>
              <a:ext cx="1778560" cy="653142"/>
            </a:xfrm>
            <a:prstGeom prst="round2SameRect">
              <a:avLst/>
            </a:prstGeom>
            <a:solidFill>
              <a:srgbClr val="CCE8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lumMod val="65000"/>
                      <a:lumOff val="35000"/>
                    </a:schemeClr>
                  </a:solidFill>
                </a:rPr>
                <a:t>Incapacité de travail</a:t>
              </a:r>
              <a:endParaRPr lang="fr-FR" sz="2000" dirty="0">
                <a:solidFill>
                  <a:schemeClr val="tx1">
                    <a:lumMod val="65000"/>
                    <a:lumOff val="35000"/>
                  </a:schemeClr>
                </a:solidFill>
              </a:endParaRPr>
            </a:p>
          </p:txBody>
        </p:sp>
      </p:grpSp>
      <p:grpSp>
        <p:nvGrpSpPr>
          <p:cNvPr id="18" name="Groupe 17">
            <a:extLst>
              <a:ext uri="{FF2B5EF4-FFF2-40B4-BE49-F238E27FC236}">
                <a16:creationId xmlns:a16="http://schemas.microsoft.com/office/drawing/2014/main" id="{60F5E849-9542-DCFA-528C-FF336B0BFB9E}"/>
              </a:ext>
            </a:extLst>
          </p:cNvPr>
          <p:cNvGrpSpPr/>
          <p:nvPr/>
        </p:nvGrpSpPr>
        <p:grpSpPr>
          <a:xfrm>
            <a:off x="3030527" y="-1"/>
            <a:ext cx="6960786" cy="6858000"/>
            <a:chOff x="0" y="0"/>
            <a:chExt cx="6923314" cy="6858000"/>
          </a:xfrm>
          <a:effectLst>
            <a:outerShdw blurRad="50800" dist="38100" dir="2700000" algn="tl" rotWithShape="0">
              <a:prstClr val="black">
                <a:alpha val="40000"/>
              </a:prstClr>
            </a:outerShdw>
          </a:effectLst>
        </p:grpSpPr>
        <p:sp>
          <p:nvSpPr>
            <p:cNvPr id="5" name="Rectangle 4">
              <a:extLst>
                <a:ext uri="{FF2B5EF4-FFF2-40B4-BE49-F238E27FC236}">
                  <a16:creationId xmlns:a16="http://schemas.microsoft.com/office/drawing/2014/main" id="{7F0823AC-7903-7FFC-9686-F6FB45138771}"/>
                </a:ext>
              </a:extLst>
            </p:cNvPr>
            <p:cNvSpPr/>
            <p:nvPr/>
          </p:nvSpPr>
          <p:spPr>
            <a:xfrm>
              <a:off x="0" y="0"/>
              <a:ext cx="6290268" cy="6858000"/>
            </a:xfrm>
            <a:prstGeom prst="rect">
              <a:avLst/>
            </a:prstGeom>
            <a:solidFill>
              <a:srgbClr val="ACC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 avec coins arrondis en haut 10">
              <a:extLst>
                <a:ext uri="{FF2B5EF4-FFF2-40B4-BE49-F238E27FC236}">
                  <a16:creationId xmlns:a16="http://schemas.microsoft.com/office/drawing/2014/main" id="{128AE442-E4F2-0EA7-BD19-05A91C36F089}"/>
                </a:ext>
              </a:extLst>
            </p:cNvPr>
            <p:cNvSpPr/>
            <p:nvPr/>
          </p:nvSpPr>
          <p:spPr>
            <a:xfrm rot="5400000">
              <a:off x="5707463" y="562709"/>
              <a:ext cx="1778560" cy="653142"/>
            </a:xfrm>
            <a:prstGeom prst="round2SameRect">
              <a:avLst/>
            </a:prstGeom>
            <a:solidFill>
              <a:srgbClr val="ACC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lumMod val="65000"/>
                      <a:lumOff val="35000"/>
                    </a:schemeClr>
                  </a:solidFill>
                </a:rPr>
                <a:t>Invalidité</a:t>
              </a:r>
              <a:endParaRPr lang="fr-FR" sz="2000" dirty="0">
                <a:solidFill>
                  <a:schemeClr val="tx1">
                    <a:lumMod val="65000"/>
                    <a:lumOff val="35000"/>
                  </a:schemeClr>
                </a:solidFill>
              </a:endParaRPr>
            </a:p>
          </p:txBody>
        </p:sp>
      </p:grpSp>
      <p:grpSp>
        <p:nvGrpSpPr>
          <p:cNvPr id="25" name="Groupe 24">
            <a:extLst>
              <a:ext uri="{FF2B5EF4-FFF2-40B4-BE49-F238E27FC236}">
                <a16:creationId xmlns:a16="http://schemas.microsoft.com/office/drawing/2014/main" id="{CB4E75A6-55FB-01C7-DBDE-66C17F2596FE}"/>
              </a:ext>
            </a:extLst>
          </p:cNvPr>
          <p:cNvGrpSpPr/>
          <p:nvPr/>
        </p:nvGrpSpPr>
        <p:grpSpPr>
          <a:xfrm>
            <a:off x="-551511" y="0"/>
            <a:ext cx="9863728" cy="6943727"/>
            <a:chOff x="-574542" y="-2"/>
            <a:chExt cx="9863728" cy="6943727"/>
          </a:xfrm>
        </p:grpSpPr>
        <p:grpSp>
          <p:nvGrpSpPr>
            <p:cNvPr id="19" name="Groupe 18">
              <a:extLst>
                <a:ext uri="{FF2B5EF4-FFF2-40B4-BE49-F238E27FC236}">
                  <a16:creationId xmlns:a16="http://schemas.microsoft.com/office/drawing/2014/main" id="{0D05BDAA-58AD-D863-0298-0CF59C7D9115}"/>
                </a:ext>
              </a:extLst>
            </p:cNvPr>
            <p:cNvGrpSpPr/>
            <p:nvPr/>
          </p:nvGrpSpPr>
          <p:grpSpPr>
            <a:xfrm>
              <a:off x="3815265" y="-2"/>
              <a:ext cx="5473921" cy="6858000"/>
              <a:chOff x="0" y="0"/>
              <a:chExt cx="5526593" cy="6858000"/>
            </a:xfrm>
            <a:effectLst>
              <a:outerShdw blurRad="50800" dist="38100" dir="2700000" algn="tl" rotWithShape="0">
                <a:prstClr val="black">
                  <a:alpha val="40000"/>
                </a:prstClr>
              </a:outerShdw>
            </a:effectLst>
          </p:grpSpPr>
          <p:sp>
            <p:nvSpPr>
              <p:cNvPr id="6" name="Rectangle 5">
                <a:extLst>
                  <a:ext uri="{FF2B5EF4-FFF2-40B4-BE49-F238E27FC236}">
                    <a16:creationId xmlns:a16="http://schemas.microsoft.com/office/drawing/2014/main" id="{BC61D8EE-D2AA-3444-7280-64436D320190}"/>
                  </a:ext>
                </a:extLst>
              </p:cNvPr>
              <p:cNvSpPr/>
              <p:nvPr/>
            </p:nvSpPr>
            <p:spPr>
              <a:xfrm>
                <a:off x="0" y="0"/>
                <a:ext cx="4883499" cy="6858000"/>
              </a:xfrm>
              <a:prstGeom prst="rect">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 avec coins arrondis en haut 11">
                <a:extLst>
                  <a:ext uri="{FF2B5EF4-FFF2-40B4-BE49-F238E27FC236}">
                    <a16:creationId xmlns:a16="http://schemas.microsoft.com/office/drawing/2014/main" id="{1AE4304C-58A4-FD9F-2456-AF7A09197C4C}"/>
                  </a:ext>
                </a:extLst>
              </p:cNvPr>
              <p:cNvSpPr/>
              <p:nvPr/>
            </p:nvSpPr>
            <p:spPr>
              <a:xfrm rot="5400000">
                <a:off x="4310742" y="562709"/>
                <a:ext cx="1778560" cy="653142"/>
              </a:xfrm>
              <a:prstGeom prst="round2SameRect">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lumMod val="65000"/>
                        <a:lumOff val="35000"/>
                      </a:schemeClr>
                    </a:solidFill>
                  </a:rPr>
                  <a:t>Salaire garanti</a:t>
                </a:r>
                <a:endParaRPr lang="fr-FR" sz="2000" dirty="0">
                  <a:solidFill>
                    <a:schemeClr val="tx1">
                      <a:lumMod val="65000"/>
                      <a:lumOff val="35000"/>
                    </a:schemeClr>
                  </a:solidFill>
                </a:endParaRPr>
              </a:p>
            </p:txBody>
          </p:sp>
        </p:grpSp>
        <p:sp>
          <p:nvSpPr>
            <p:cNvPr id="23" name="Rectangle 22">
              <a:extLst>
                <a:ext uri="{FF2B5EF4-FFF2-40B4-BE49-F238E27FC236}">
                  <a16:creationId xmlns:a16="http://schemas.microsoft.com/office/drawing/2014/main" id="{0618200B-E6D7-5243-8769-06B666216FC7}"/>
                </a:ext>
              </a:extLst>
            </p:cNvPr>
            <p:cNvSpPr/>
            <p:nvPr/>
          </p:nvSpPr>
          <p:spPr>
            <a:xfrm>
              <a:off x="-574542" y="-2"/>
              <a:ext cx="4432167" cy="6943727"/>
            </a:xfrm>
            <a:prstGeom prst="rect">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6" name="Groupe 25">
            <a:extLst>
              <a:ext uri="{FF2B5EF4-FFF2-40B4-BE49-F238E27FC236}">
                <a16:creationId xmlns:a16="http://schemas.microsoft.com/office/drawing/2014/main" id="{16C7F2AE-FCC1-B678-F993-0E3A80B57DA0}"/>
              </a:ext>
            </a:extLst>
          </p:cNvPr>
          <p:cNvGrpSpPr/>
          <p:nvPr/>
        </p:nvGrpSpPr>
        <p:grpSpPr>
          <a:xfrm>
            <a:off x="-553647" y="-2"/>
            <a:ext cx="9137670" cy="6858002"/>
            <a:chOff x="-553647" y="-2"/>
            <a:chExt cx="9137670" cy="6858002"/>
          </a:xfrm>
        </p:grpSpPr>
        <p:grpSp>
          <p:nvGrpSpPr>
            <p:cNvPr id="20" name="Groupe 19">
              <a:extLst>
                <a:ext uri="{FF2B5EF4-FFF2-40B4-BE49-F238E27FC236}">
                  <a16:creationId xmlns:a16="http://schemas.microsoft.com/office/drawing/2014/main" id="{3FAD02A5-4B19-FD61-E8A4-51888AC4B105}"/>
                </a:ext>
              </a:extLst>
            </p:cNvPr>
            <p:cNvGrpSpPr/>
            <p:nvPr/>
          </p:nvGrpSpPr>
          <p:grpSpPr>
            <a:xfrm>
              <a:off x="4584780" y="-2"/>
              <a:ext cx="3999243" cy="6858000"/>
              <a:chOff x="0" y="0"/>
              <a:chExt cx="3999243" cy="6858000"/>
            </a:xfrm>
            <a:effectLst>
              <a:outerShdw blurRad="50800" dist="38100" dir="2700000" algn="tl" rotWithShape="0">
                <a:prstClr val="black">
                  <a:alpha val="40000"/>
                </a:prstClr>
              </a:outerShdw>
            </a:effectLst>
          </p:grpSpPr>
          <p:sp>
            <p:nvSpPr>
              <p:cNvPr id="7" name="Rectangle 6">
                <a:extLst>
                  <a:ext uri="{FF2B5EF4-FFF2-40B4-BE49-F238E27FC236}">
                    <a16:creationId xmlns:a16="http://schemas.microsoft.com/office/drawing/2014/main" id="{20AAAFB0-418D-E0E7-B957-C721EE5ADA50}"/>
                  </a:ext>
                </a:extLst>
              </p:cNvPr>
              <p:cNvSpPr/>
              <p:nvPr/>
            </p:nvSpPr>
            <p:spPr>
              <a:xfrm>
                <a:off x="0" y="0"/>
                <a:ext cx="3356149" cy="6858000"/>
              </a:xfrm>
              <a:prstGeom prst="rect">
                <a:avLst/>
              </a:prstGeom>
              <a:solidFill>
                <a:srgbClr val="D8F1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 avec coins arrondis en haut 12">
                <a:extLst>
                  <a:ext uri="{FF2B5EF4-FFF2-40B4-BE49-F238E27FC236}">
                    <a16:creationId xmlns:a16="http://schemas.microsoft.com/office/drawing/2014/main" id="{2E86F614-1E1E-30AD-76EA-D489477DF4E1}"/>
                  </a:ext>
                </a:extLst>
              </p:cNvPr>
              <p:cNvSpPr/>
              <p:nvPr/>
            </p:nvSpPr>
            <p:spPr>
              <a:xfrm rot="5400000">
                <a:off x="2783392" y="562709"/>
                <a:ext cx="1778560" cy="653142"/>
              </a:xfrm>
              <a:prstGeom prst="round2SameRect">
                <a:avLst/>
              </a:prstGeom>
              <a:solidFill>
                <a:srgbClr val="D8F1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lumMod val="65000"/>
                        <a:lumOff val="35000"/>
                      </a:schemeClr>
                    </a:solidFill>
                  </a:rPr>
                  <a:t>Trajet de réintégration</a:t>
                </a:r>
                <a:endParaRPr lang="fr-FR" sz="2000" dirty="0">
                  <a:solidFill>
                    <a:schemeClr val="tx1">
                      <a:lumMod val="65000"/>
                      <a:lumOff val="35000"/>
                    </a:schemeClr>
                  </a:solidFill>
                </a:endParaRPr>
              </a:p>
            </p:txBody>
          </p:sp>
        </p:grpSp>
        <p:sp>
          <p:nvSpPr>
            <p:cNvPr id="21" name="Rectangle 20">
              <a:extLst>
                <a:ext uri="{FF2B5EF4-FFF2-40B4-BE49-F238E27FC236}">
                  <a16:creationId xmlns:a16="http://schemas.microsoft.com/office/drawing/2014/main" id="{C54C0D70-B2E9-3CEB-8E69-90C53A2BA2F3}"/>
                </a:ext>
              </a:extLst>
            </p:cNvPr>
            <p:cNvSpPr/>
            <p:nvPr/>
          </p:nvSpPr>
          <p:spPr>
            <a:xfrm>
              <a:off x="-553647" y="-2"/>
              <a:ext cx="5139490" cy="6858002"/>
            </a:xfrm>
            <a:prstGeom prst="rect">
              <a:avLst/>
            </a:prstGeom>
            <a:solidFill>
              <a:srgbClr val="D8F1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2" name="Groupe 21">
            <a:extLst>
              <a:ext uri="{FF2B5EF4-FFF2-40B4-BE49-F238E27FC236}">
                <a16:creationId xmlns:a16="http://schemas.microsoft.com/office/drawing/2014/main" id="{5DFD8818-9CC1-E54F-A32A-C10DAC0A51FC}"/>
              </a:ext>
            </a:extLst>
          </p:cNvPr>
          <p:cNvGrpSpPr/>
          <p:nvPr/>
        </p:nvGrpSpPr>
        <p:grpSpPr>
          <a:xfrm>
            <a:off x="-1572368" y="-3"/>
            <a:ext cx="2331216" cy="6858000"/>
            <a:chOff x="0" y="0"/>
            <a:chExt cx="2331216" cy="6858000"/>
          </a:xfrm>
          <a:effectLst>
            <a:outerShdw blurRad="50800" dist="38100" dir="2700000" algn="tl" rotWithShape="0">
              <a:prstClr val="black">
                <a:alpha val="40000"/>
              </a:prstClr>
            </a:outerShdw>
          </a:effectLst>
        </p:grpSpPr>
        <p:sp>
          <p:nvSpPr>
            <p:cNvPr id="8" name="Rectangle 7">
              <a:extLst>
                <a:ext uri="{FF2B5EF4-FFF2-40B4-BE49-F238E27FC236}">
                  <a16:creationId xmlns:a16="http://schemas.microsoft.com/office/drawing/2014/main" id="{145BB88B-8BA2-411D-AFC1-7880379CB494}"/>
                </a:ext>
              </a:extLst>
            </p:cNvPr>
            <p:cNvSpPr/>
            <p:nvPr/>
          </p:nvSpPr>
          <p:spPr>
            <a:xfrm>
              <a:off x="0" y="0"/>
              <a:ext cx="1738365" cy="6858000"/>
            </a:xfrm>
            <a:prstGeom prst="rect">
              <a:avLst/>
            </a:prstGeom>
            <a:solidFill>
              <a:srgbClr val="EFEE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 avec coins arrondis en haut 13">
              <a:extLst>
                <a:ext uri="{FF2B5EF4-FFF2-40B4-BE49-F238E27FC236}">
                  <a16:creationId xmlns:a16="http://schemas.microsoft.com/office/drawing/2014/main" id="{74A7D1BA-4D7B-BFF3-EC78-C030CB04E676}"/>
                </a:ext>
              </a:extLst>
            </p:cNvPr>
            <p:cNvSpPr/>
            <p:nvPr/>
          </p:nvSpPr>
          <p:spPr>
            <a:xfrm rot="5400000">
              <a:off x="1115365" y="562709"/>
              <a:ext cx="1778560" cy="653142"/>
            </a:xfrm>
            <a:prstGeom prst="round2SameRect">
              <a:avLst/>
            </a:prstGeom>
            <a:solidFill>
              <a:srgbClr val="EFEE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lumMod val="65000"/>
                      <a:lumOff val="35000"/>
                    </a:schemeClr>
                  </a:solidFill>
                </a:rPr>
                <a:t>Médecin </a:t>
              </a:r>
              <a:endParaRPr lang="fr-FR" sz="2000" dirty="0">
                <a:solidFill>
                  <a:schemeClr val="tx1">
                    <a:lumMod val="65000"/>
                    <a:lumOff val="35000"/>
                  </a:schemeClr>
                </a:solidFill>
              </a:endParaRPr>
            </a:p>
          </p:txBody>
        </p:sp>
      </p:grpSp>
      <p:sp>
        <p:nvSpPr>
          <p:cNvPr id="15" name="ZoneTexte 14">
            <a:extLst>
              <a:ext uri="{FF2B5EF4-FFF2-40B4-BE49-F238E27FC236}">
                <a16:creationId xmlns:a16="http://schemas.microsoft.com/office/drawing/2014/main" id="{72F3D637-FE4F-6792-FCEB-6E555BC87B07}"/>
              </a:ext>
            </a:extLst>
          </p:cNvPr>
          <p:cNvSpPr txBox="1"/>
          <p:nvPr/>
        </p:nvSpPr>
        <p:spPr>
          <a:xfrm>
            <a:off x="1408558" y="106830"/>
            <a:ext cx="5115553" cy="523220"/>
          </a:xfrm>
          <a:prstGeom prst="rect">
            <a:avLst/>
          </a:prstGeom>
          <a:noFill/>
        </p:spPr>
        <p:txBody>
          <a:bodyPr wrap="square" rtlCol="0">
            <a:spAutoFit/>
          </a:bodyPr>
          <a:lstStyle/>
          <a:p>
            <a:r>
              <a:rPr lang="fr-BE" sz="2800" dirty="0">
                <a:latin typeface="Courier New" panose="02070309020205020404" pitchFamily="49" charset="0"/>
                <a:cs typeface="Courier New" panose="02070309020205020404" pitchFamily="49" charset="0"/>
              </a:rPr>
              <a:t>Trajet de réintégration</a:t>
            </a:r>
            <a:endParaRPr lang="fr-FR" sz="2800" dirty="0">
              <a:latin typeface="Courier New" panose="02070309020205020404" pitchFamily="49" charset="0"/>
              <a:cs typeface="Courier New" panose="02070309020205020404" pitchFamily="49" charset="0"/>
            </a:endParaRPr>
          </a:p>
        </p:txBody>
      </p:sp>
      <p:sp>
        <p:nvSpPr>
          <p:cNvPr id="24" name="ZoneTexte 23">
            <a:extLst>
              <a:ext uri="{FF2B5EF4-FFF2-40B4-BE49-F238E27FC236}">
                <a16:creationId xmlns:a16="http://schemas.microsoft.com/office/drawing/2014/main" id="{9AE6017E-3374-DF7D-21E3-2FBC589A97C0}"/>
              </a:ext>
            </a:extLst>
          </p:cNvPr>
          <p:cNvSpPr txBox="1"/>
          <p:nvPr/>
        </p:nvSpPr>
        <p:spPr>
          <a:xfrm>
            <a:off x="1385327" y="736880"/>
            <a:ext cx="5958290" cy="3139321"/>
          </a:xfrm>
          <a:prstGeom prst="rect">
            <a:avLst/>
          </a:prstGeom>
          <a:noFill/>
        </p:spPr>
        <p:txBody>
          <a:bodyPr wrap="square" rtlCol="0">
            <a:spAutoFit/>
          </a:bodyPr>
          <a:lstStyle/>
          <a:p>
            <a:r>
              <a:rPr lang="fr-BE" dirty="0">
                <a:latin typeface="Courier New" panose="02070309020205020404" pitchFamily="49" charset="0"/>
                <a:cs typeface="Courier New" panose="02070309020205020404" pitchFamily="49" charset="0"/>
              </a:rPr>
              <a:t>= Proposé et initié pour des travailleurs après une période d’incapacité de min. 3 mois (si employeur est à l’initiative) ou quand le travailleur le souhaite</a:t>
            </a:r>
          </a:p>
          <a:p>
            <a:r>
              <a:rPr lang="fr-BE" dirty="0">
                <a:latin typeface="Courier New" panose="02070309020205020404" pitchFamily="49" charset="0"/>
                <a:cs typeface="Courier New" panose="02070309020205020404" pitchFamily="49" charset="0"/>
              </a:rPr>
              <a:t>= Consiste à explorer les possibilités pour adapter le travail afin de permettre au travailleur de se réinsérer professionnellement </a:t>
            </a:r>
          </a:p>
          <a:p>
            <a:endParaRPr lang="fr-BE" dirty="0">
              <a:latin typeface="Courier New" panose="02070309020205020404" pitchFamily="49" charset="0"/>
              <a:cs typeface="Courier New" panose="02070309020205020404" pitchFamily="49" charset="0"/>
            </a:endParaRPr>
          </a:p>
          <a:p>
            <a:r>
              <a:rPr lang="fr-FR" dirty="0">
                <a:latin typeface="Courier New" panose="02070309020205020404" pitchFamily="49" charset="0"/>
                <a:cs typeface="Courier New" panose="02070309020205020404" pitchFamily="49" charset="0"/>
              </a:rPr>
              <a:t>Livre I, titre 4, chapitre VI du Code du bien-être au travail</a:t>
            </a:r>
            <a:endParaRPr lang="fr-BE"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273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300"/>
                                  </p:iterate>
                                  <p:childTnLst>
                                    <p:set>
                                      <p:cBhvr>
                                        <p:cTn id="6"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1717</TotalTime>
  <Words>1943</Words>
  <Application>Microsoft Office PowerPoint</Application>
  <PresentationFormat>Grand écran</PresentationFormat>
  <Paragraphs>255</Paragraphs>
  <Slides>34</Slides>
  <Notes>9</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34</vt:i4>
      </vt:variant>
    </vt:vector>
  </HeadingPairs>
  <TitlesOfParts>
    <vt:vector size="42" baseType="lpstr">
      <vt:lpstr>Aptos</vt:lpstr>
      <vt:lpstr>Aptos Display</vt:lpstr>
      <vt:lpstr>Arial</vt:lpstr>
      <vt:lpstr>Calibri</vt:lpstr>
      <vt:lpstr>Courier New</vt:lpstr>
      <vt:lpstr>Roboto</vt:lpstr>
      <vt:lpstr>Wingdings</vt:lpstr>
      <vt:lpstr>Thème Office</vt:lpstr>
      <vt:lpstr>Absentéisme au travail</vt:lpstr>
      <vt:lpstr>Ordre du jour</vt:lpstr>
      <vt:lpstr>Notions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Début de l’incapacité de travail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En cours d’incapacité de travail</vt:lpstr>
      <vt:lpstr>En tant qu’employeur, que  faire en cours d’incapacité de travail pour aider le travailleur à revenir? </vt:lpstr>
      <vt:lpstr>Présentation PowerPoint</vt:lpstr>
      <vt:lpstr>Présentation PowerPoint</vt:lpstr>
      <vt:lpstr>En fin d’incapacité de travail</vt:lpstr>
      <vt:lpstr>La visite de pré-reprise du travail </vt:lpstr>
      <vt:lpstr>L’examen de reprise du travail</vt:lpstr>
      <vt:lpstr>Présentation PowerPoint</vt:lpstr>
      <vt:lpstr>Présentation PowerPoint</vt:lpstr>
      <vt:lpstr>Mettre fin au contrat de travail pour des raisons médicales</vt:lpstr>
      <vt:lpstr>La rupture pour inaptitude définitive au travail Art. 34 Loi du 3 juillet 1978</vt:lpstr>
      <vt:lpstr>Licenciement Art. 37 et suivants Loi du 3 juillet 1978</vt:lpstr>
      <vt:lpstr>Merci pour votre attention </vt:lpstr>
    </vt:vector>
  </TitlesOfParts>
  <Company>Université de Namur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Charlotte Lambert</dc:creator>
  <cp:lastModifiedBy>patrick van male</cp:lastModifiedBy>
  <cp:revision>6</cp:revision>
  <dcterms:created xsi:type="dcterms:W3CDTF">2024-10-07T12:43:55Z</dcterms:created>
  <dcterms:modified xsi:type="dcterms:W3CDTF">2024-11-29T11:48:43Z</dcterms:modified>
</cp:coreProperties>
</file>