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0" r:id="rId2"/>
    <p:sldId id="286" r:id="rId3"/>
    <p:sldId id="281" r:id="rId4"/>
    <p:sldId id="289" r:id="rId5"/>
    <p:sldId id="288" r:id="rId6"/>
    <p:sldId id="284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E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2" autoAdjust="0"/>
    <p:restoredTop sz="95232" autoAdjust="0"/>
  </p:normalViewPr>
  <p:slideViewPr>
    <p:cSldViewPr snapToGrid="0" snapToObjects="1">
      <p:cViewPr varScale="1">
        <p:scale>
          <a:sx n="111" d="100"/>
          <a:sy n="11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err="1"/>
              <a:t>absentéisme</a:t>
            </a:r>
            <a:r>
              <a:rPr lang="en-US" dirty="0"/>
              <a:t> pour </a:t>
            </a:r>
            <a:r>
              <a:rPr lang="en-US" dirty="0" err="1"/>
              <a:t>maladie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absentéisme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tous secteurs</c:v>
                </c:pt>
                <c:pt idx="1">
                  <c:v>hopitaux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6.2799999999999995E-2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D-48B3-A01A-71D7351CE2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71183280"/>
        <c:axId val="371184720"/>
      </c:barChart>
      <c:catAx>
        <c:axId val="37118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1184720"/>
        <c:crosses val="autoZero"/>
        <c:auto val="1"/>
        <c:lblAlgn val="ctr"/>
        <c:lblOffset val="100"/>
        <c:noMultiLvlLbl val="0"/>
      </c:catAx>
      <c:valAx>
        <c:axId val="3711847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7118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d’absentéistes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absentéistes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tous secteurs</c:v>
                </c:pt>
                <c:pt idx="1">
                  <c:v>hopitaux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0.69</c:v>
                </c:pt>
                <c:pt idx="1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C41-8E74-A5F486B588C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71183280"/>
        <c:axId val="371184720"/>
      </c:barChart>
      <c:catAx>
        <c:axId val="37118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1184720"/>
        <c:crosses val="autoZero"/>
        <c:auto val="1"/>
        <c:lblAlgn val="ctr"/>
        <c:lblOffset val="100"/>
        <c:noMultiLvlLbl val="0"/>
      </c:catAx>
      <c:valAx>
        <c:axId val="3711847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7118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absentéistes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absentéisme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A5F-46A6-A9B1-351C03B86D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A5F-46A6-A9B1-351C03B86D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A5F-46A6-A9B1-351C03B86D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A5F-46A6-A9B1-351C03B86D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% &lt;1 mois</c:v>
                </c:pt>
                <c:pt idx="1">
                  <c:v>% &gt;1 mois &gt; 1 an</c:v>
                </c:pt>
                <c:pt idx="2">
                  <c:v>toujours présent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0.64</c:v>
                </c:pt>
                <c:pt idx="1">
                  <c:v>0.13</c:v>
                </c:pt>
                <c:pt idx="2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D-48B3-A01A-71D7351CE2F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C7357-32EB-40D1-91FB-E0F09133D1E0}" type="doc">
      <dgm:prSet loTypeId="urn:microsoft.com/office/officeart/2005/8/layout/cycle8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758C1B4-DEAB-4D50-8496-D98DAB1BC737}">
      <dgm:prSet phldrT="[Texte]"/>
      <dgm:spPr/>
      <dgm:t>
        <a:bodyPr/>
        <a:lstStyle/>
        <a:p>
          <a:r>
            <a:rPr lang="fr-FR" dirty="0"/>
            <a:t>Finances mauvaises:</a:t>
          </a:r>
        </a:p>
      </dgm:t>
    </dgm:pt>
    <dgm:pt modelId="{DD4B1693-B1A5-4A0A-9345-572F4227CBA2}" type="parTrans" cxnId="{5DB519E5-2057-4B49-BAAE-4263F4D80A03}">
      <dgm:prSet/>
      <dgm:spPr/>
      <dgm:t>
        <a:bodyPr/>
        <a:lstStyle/>
        <a:p>
          <a:endParaRPr lang="fr-FR"/>
        </a:p>
      </dgm:t>
    </dgm:pt>
    <dgm:pt modelId="{210DDD2E-9F99-41F6-834A-DEEB3F737A0E}" type="sibTrans" cxnId="{5DB519E5-2057-4B49-BAAE-4263F4D80A03}">
      <dgm:prSet/>
      <dgm:spPr/>
      <dgm:t>
        <a:bodyPr/>
        <a:lstStyle/>
        <a:p>
          <a:endParaRPr lang="fr-FR"/>
        </a:p>
      </dgm:t>
    </dgm:pt>
    <dgm:pt modelId="{7CDF8371-7F2F-4F7E-B067-9E52B0755139}">
      <dgm:prSet phldrT="[Texte]"/>
      <dgm:spPr/>
      <dgm:t>
        <a:bodyPr/>
        <a:lstStyle/>
        <a:p>
          <a:r>
            <a:rPr lang="fr-FR" dirty="0"/>
            <a:t>Mal-être:</a:t>
          </a:r>
        </a:p>
      </dgm:t>
    </dgm:pt>
    <dgm:pt modelId="{3FAD68B0-B2E5-4F91-95F4-DA4BB55EB7C7}" type="parTrans" cxnId="{F0416BAC-E65B-4A64-8A8E-E6CE40CEB54B}">
      <dgm:prSet/>
      <dgm:spPr/>
      <dgm:t>
        <a:bodyPr/>
        <a:lstStyle/>
        <a:p>
          <a:endParaRPr lang="fr-FR"/>
        </a:p>
      </dgm:t>
    </dgm:pt>
    <dgm:pt modelId="{BACBD392-228E-43E8-9B98-94C9326485E2}" type="sibTrans" cxnId="{F0416BAC-E65B-4A64-8A8E-E6CE40CEB54B}">
      <dgm:prSet/>
      <dgm:spPr/>
      <dgm:t>
        <a:bodyPr/>
        <a:lstStyle/>
        <a:p>
          <a:endParaRPr lang="fr-FR"/>
        </a:p>
      </dgm:t>
    </dgm:pt>
    <dgm:pt modelId="{FBFB757A-43CF-4787-9370-926B3D3DB3EC}">
      <dgm:prSet phldrT="[Texte]"/>
      <dgm:spPr/>
      <dgm:t>
        <a:bodyPr/>
        <a:lstStyle/>
        <a:p>
          <a:r>
            <a:rPr lang="fr-FR" dirty="0"/>
            <a:t>Pression accrue</a:t>
          </a:r>
        </a:p>
      </dgm:t>
    </dgm:pt>
    <dgm:pt modelId="{44BAA377-F9A2-4971-8623-287804F0C8D7}" type="parTrans" cxnId="{BA535579-0725-48D9-B42B-932A7D206AD4}">
      <dgm:prSet/>
      <dgm:spPr/>
      <dgm:t>
        <a:bodyPr/>
        <a:lstStyle/>
        <a:p>
          <a:endParaRPr lang="fr-FR"/>
        </a:p>
      </dgm:t>
    </dgm:pt>
    <dgm:pt modelId="{E7A962F2-B773-4A82-83F1-15A8E72A0A2F}" type="sibTrans" cxnId="{BA535579-0725-48D9-B42B-932A7D206AD4}">
      <dgm:prSet/>
      <dgm:spPr/>
      <dgm:t>
        <a:bodyPr/>
        <a:lstStyle/>
        <a:p>
          <a:endParaRPr lang="fr-FR"/>
        </a:p>
      </dgm:t>
    </dgm:pt>
    <dgm:pt modelId="{8345AEC1-3ADD-4A11-90DB-C9A3F664B75A}">
      <dgm:prSet phldrT="[Texte]"/>
      <dgm:spPr/>
      <dgm:t>
        <a:bodyPr/>
        <a:lstStyle/>
        <a:p>
          <a:r>
            <a:rPr lang="fr-FR" dirty="0"/>
            <a:t>Primeur du résultat sur le bien-être</a:t>
          </a:r>
        </a:p>
      </dgm:t>
    </dgm:pt>
    <dgm:pt modelId="{9170CDD3-9834-42FE-B5FE-57CFF68F7F28}" type="parTrans" cxnId="{678EF490-3AFE-4884-B264-F9DD1E764DE3}">
      <dgm:prSet/>
      <dgm:spPr/>
      <dgm:t>
        <a:bodyPr/>
        <a:lstStyle/>
        <a:p>
          <a:endParaRPr lang="fr-FR"/>
        </a:p>
      </dgm:t>
    </dgm:pt>
    <dgm:pt modelId="{7C6F6B2B-918B-4BE8-847E-1E552C2F7800}" type="sibTrans" cxnId="{678EF490-3AFE-4884-B264-F9DD1E764DE3}">
      <dgm:prSet/>
      <dgm:spPr/>
      <dgm:t>
        <a:bodyPr/>
        <a:lstStyle/>
        <a:p>
          <a:endParaRPr lang="fr-FR"/>
        </a:p>
      </dgm:t>
    </dgm:pt>
    <dgm:pt modelId="{B27B5EF3-97F3-46B8-ADFF-E8A672CF149E}">
      <dgm:prSet phldrT="[Texte]"/>
      <dgm:spPr/>
      <dgm:t>
        <a:bodyPr/>
        <a:lstStyle/>
        <a:p>
          <a:r>
            <a:rPr lang="fr-FR" dirty="0"/>
            <a:t>Absentéisme en augmentation</a:t>
          </a:r>
        </a:p>
      </dgm:t>
    </dgm:pt>
    <dgm:pt modelId="{57FC0EBC-FFA5-4D7B-A8AA-B46091AA92A5}" type="parTrans" cxnId="{F8BD9F40-A231-4CE3-9239-D0AEC9F23939}">
      <dgm:prSet/>
      <dgm:spPr/>
      <dgm:t>
        <a:bodyPr/>
        <a:lstStyle/>
        <a:p>
          <a:endParaRPr lang="fr-FR"/>
        </a:p>
      </dgm:t>
    </dgm:pt>
    <dgm:pt modelId="{5B5C1C82-C816-41ED-8A5F-AD400E080D91}" type="sibTrans" cxnId="{F8BD9F40-A231-4CE3-9239-D0AEC9F23939}">
      <dgm:prSet/>
      <dgm:spPr/>
      <dgm:t>
        <a:bodyPr/>
        <a:lstStyle/>
        <a:p>
          <a:endParaRPr lang="fr-FR"/>
        </a:p>
      </dgm:t>
    </dgm:pt>
    <dgm:pt modelId="{1A50F8FA-3EA7-44A1-9A74-6376ED3525F0}" type="pres">
      <dgm:prSet presAssocID="{BDCC7357-32EB-40D1-91FB-E0F09133D1E0}" presName="compositeShape" presStyleCnt="0">
        <dgm:presLayoutVars>
          <dgm:chMax val="7"/>
          <dgm:dir/>
          <dgm:resizeHandles val="exact"/>
        </dgm:presLayoutVars>
      </dgm:prSet>
      <dgm:spPr/>
    </dgm:pt>
    <dgm:pt modelId="{A1C9E539-7054-464F-A0C1-87AC3AD672ED}" type="pres">
      <dgm:prSet presAssocID="{BDCC7357-32EB-40D1-91FB-E0F09133D1E0}" presName="wedge1" presStyleLbl="node1" presStyleIdx="0" presStyleCnt="3"/>
      <dgm:spPr/>
    </dgm:pt>
    <dgm:pt modelId="{F8070F7C-AAC2-4E93-B854-DEE1C988FEC8}" type="pres">
      <dgm:prSet presAssocID="{BDCC7357-32EB-40D1-91FB-E0F09133D1E0}" presName="dummy1a" presStyleCnt="0"/>
      <dgm:spPr/>
    </dgm:pt>
    <dgm:pt modelId="{2A712688-03F9-482E-BD45-9EC1B5C816FC}" type="pres">
      <dgm:prSet presAssocID="{BDCC7357-32EB-40D1-91FB-E0F09133D1E0}" presName="dummy1b" presStyleCnt="0"/>
      <dgm:spPr/>
    </dgm:pt>
    <dgm:pt modelId="{FEE5B907-D2C8-4F57-B156-BB5918177175}" type="pres">
      <dgm:prSet presAssocID="{BDCC7357-32EB-40D1-91FB-E0F09133D1E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E8013F-09F5-4D24-96D3-E55112BC6954}" type="pres">
      <dgm:prSet presAssocID="{BDCC7357-32EB-40D1-91FB-E0F09133D1E0}" presName="wedge2" presStyleLbl="node1" presStyleIdx="1" presStyleCnt="3"/>
      <dgm:spPr/>
    </dgm:pt>
    <dgm:pt modelId="{220FE278-6AB2-4F93-A5B5-7AAA3087A11B}" type="pres">
      <dgm:prSet presAssocID="{BDCC7357-32EB-40D1-91FB-E0F09133D1E0}" presName="dummy2a" presStyleCnt="0"/>
      <dgm:spPr/>
    </dgm:pt>
    <dgm:pt modelId="{C332B1F0-4595-4A2B-914C-87FC867D6C24}" type="pres">
      <dgm:prSet presAssocID="{BDCC7357-32EB-40D1-91FB-E0F09133D1E0}" presName="dummy2b" presStyleCnt="0"/>
      <dgm:spPr/>
    </dgm:pt>
    <dgm:pt modelId="{04E03FF2-38DC-432C-9F30-C8AAB1C11A39}" type="pres">
      <dgm:prSet presAssocID="{BDCC7357-32EB-40D1-91FB-E0F09133D1E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73CFA5A-5587-4D79-9641-FF6C099A89B6}" type="pres">
      <dgm:prSet presAssocID="{BDCC7357-32EB-40D1-91FB-E0F09133D1E0}" presName="wedge3" presStyleLbl="node1" presStyleIdx="2" presStyleCnt="3"/>
      <dgm:spPr/>
    </dgm:pt>
    <dgm:pt modelId="{A23642CC-3644-4AC0-AEE9-1F48C4797BC7}" type="pres">
      <dgm:prSet presAssocID="{BDCC7357-32EB-40D1-91FB-E0F09133D1E0}" presName="dummy3a" presStyleCnt="0"/>
      <dgm:spPr/>
    </dgm:pt>
    <dgm:pt modelId="{7301DA00-50C2-4C07-A49E-C8CEB91A1E78}" type="pres">
      <dgm:prSet presAssocID="{BDCC7357-32EB-40D1-91FB-E0F09133D1E0}" presName="dummy3b" presStyleCnt="0"/>
      <dgm:spPr/>
    </dgm:pt>
    <dgm:pt modelId="{6C336A5C-DA30-4F61-9465-30D818954612}" type="pres">
      <dgm:prSet presAssocID="{BDCC7357-32EB-40D1-91FB-E0F09133D1E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70971783-9AA6-40D4-AD7E-67D4D1BD2A84}" type="pres">
      <dgm:prSet presAssocID="{210DDD2E-9F99-41F6-834A-DEEB3F737A0E}" presName="arrowWedge1" presStyleLbl="fgSibTrans2D1" presStyleIdx="0" presStyleCnt="3"/>
      <dgm:spPr/>
    </dgm:pt>
    <dgm:pt modelId="{D7E9E748-0D44-4E31-89BD-05448BEC809D}" type="pres">
      <dgm:prSet presAssocID="{BACBD392-228E-43E8-9B98-94C9326485E2}" presName="arrowWedge2" presStyleLbl="fgSibTrans2D1" presStyleIdx="1" presStyleCnt="3"/>
      <dgm:spPr/>
    </dgm:pt>
    <dgm:pt modelId="{0CC0B328-8D74-4A5E-A032-FB41842B469D}" type="pres">
      <dgm:prSet presAssocID="{5B5C1C82-C816-41ED-8A5F-AD400E080D91}" presName="arrowWedge3" presStyleLbl="fgSibTrans2D1" presStyleIdx="2" presStyleCnt="3"/>
      <dgm:spPr/>
    </dgm:pt>
  </dgm:ptLst>
  <dgm:cxnLst>
    <dgm:cxn modelId="{1FACEA10-5202-4FE7-9BB3-55A1F7BC9A9D}" type="presOf" srcId="{B27B5EF3-97F3-46B8-ADFF-E8A672CF149E}" destId="{6C336A5C-DA30-4F61-9465-30D818954612}" srcOrd="1" destOrd="0" presId="urn:microsoft.com/office/officeart/2005/8/layout/cycle8"/>
    <dgm:cxn modelId="{D1D2C91D-CDCA-4D23-ABAC-28ACF8CE4D3C}" type="presOf" srcId="{8345AEC1-3ADD-4A11-90DB-C9A3F664B75A}" destId="{FEE5B907-D2C8-4F57-B156-BB5918177175}" srcOrd="1" destOrd="2" presId="urn:microsoft.com/office/officeart/2005/8/layout/cycle8"/>
    <dgm:cxn modelId="{6EFBB931-7E9B-404B-A27C-DCAE0AA659B2}" type="presOf" srcId="{BDCC7357-32EB-40D1-91FB-E0F09133D1E0}" destId="{1A50F8FA-3EA7-44A1-9A74-6376ED3525F0}" srcOrd="0" destOrd="0" presId="urn:microsoft.com/office/officeart/2005/8/layout/cycle8"/>
    <dgm:cxn modelId="{F8BD9F40-A231-4CE3-9239-D0AEC9F23939}" srcId="{BDCC7357-32EB-40D1-91FB-E0F09133D1E0}" destId="{B27B5EF3-97F3-46B8-ADFF-E8A672CF149E}" srcOrd="2" destOrd="0" parTransId="{57FC0EBC-FFA5-4D7B-A8AA-B46091AA92A5}" sibTransId="{5B5C1C82-C816-41ED-8A5F-AD400E080D91}"/>
    <dgm:cxn modelId="{6443ED69-4D0A-4849-B3F2-BDCCA136BF44}" type="presOf" srcId="{7CDF8371-7F2F-4F7E-B067-9E52B0755139}" destId="{04E03FF2-38DC-432C-9F30-C8AAB1C11A39}" srcOrd="1" destOrd="0" presId="urn:microsoft.com/office/officeart/2005/8/layout/cycle8"/>
    <dgm:cxn modelId="{082BCE52-D6BC-4582-977E-4AA655B1874F}" type="presOf" srcId="{FBFB757A-43CF-4787-9370-926B3D3DB3EC}" destId="{FEE5B907-D2C8-4F57-B156-BB5918177175}" srcOrd="1" destOrd="1" presId="urn:microsoft.com/office/officeart/2005/8/layout/cycle8"/>
    <dgm:cxn modelId="{F91C3A74-F79D-4074-BE30-2FC42628938E}" type="presOf" srcId="{E758C1B4-DEAB-4D50-8496-D98DAB1BC737}" destId="{FEE5B907-D2C8-4F57-B156-BB5918177175}" srcOrd="1" destOrd="0" presId="urn:microsoft.com/office/officeart/2005/8/layout/cycle8"/>
    <dgm:cxn modelId="{BA535579-0725-48D9-B42B-932A7D206AD4}" srcId="{E758C1B4-DEAB-4D50-8496-D98DAB1BC737}" destId="{FBFB757A-43CF-4787-9370-926B3D3DB3EC}" srcOrd="0" destOrd="0" parTransId="{44BAA377-F9A2-4971-8623-287804F0C8D7}" sibTransId="{E7A962F2-B773-4A82-83F1-15A8E72A0A2F}"/>
    <dgm:cxn modelId="{678EF490-3AFE-4884-B264-F9DD1E764DE3}" srcId="{E758C1B4-DEAB-4D50-8496-D98DAB1BC737}" destId="{8345AEC1-3ADD-4A11-90DB-C9A3F664B75A}" srcOrd="1" destOrd="0" parTransId="{9170CDD3-9834-42FE-B5FE-57CFF68F7F28}" sibTransId="{7C6F6B2B-918B-4BE8-847E-1E552C2F7800}"/>
    <dgm:cxn modelId="{17CF6B9E-A173-4974-B246-3654AD5F07F5}" type="presOf" srcId="{7CDF8371-7F2F-4F7E-B067-9E52B0755139}" destId="{EEE8013F-09F5-4D24-96D3-E55112BC6954}" srcOrd="0" destOrd="0" presId="urn:microsoft.com/office/officeart/2005/8/layout/cycle8"/>
    <dgm:cxn modelId="{F0416BAC-E65B-4A64-8A8E-E6CE40CEB54B}" srcId="{BDCC7357-32EB-40D1-91FB-E0F09133D1E0}" destId="{7CDF8371-7F2F-4F7E-B067-9E52B0755139}" srcOrd="1" destOrd="0" parTransId="{3FAD68B0-B2E5-4F91-95F4-DA4BB55EB7C7}" sibTransId="{BACBD392-228E-43E8-9B98-94C9326485E2}"/>
    <dgm:cxn modelId="{1D1FBEBB-8209-4A84-BE36-E981C84DD1CE}" type="presOf" srcId="{E758C1B4-DEAB-4D50-8496-D98DAB1BC737}" destId="{A1C9E539-7054-464F-A0C1-87AC3AD672ED}" srcOrd="0" destOrd="0" presId="urn:microsoft.com/office/officeart/2005/8/layout/cycle8"/>
    <dgm:cxn modelId="{BCA29ABE-50BB-47BA-9F4F-3888282957A9}" type="presOf" srcId="{8345AEC1-3ADD-4A11-90DB-C9A3F664B75A}" destId="{A1C9E539-7054-464F-A0C1-87AC3AD672ED}" srcOrd="0" destOrd="2" presId="urn:microsoft.com/office/officeart/2005/8/layout/cycle8"/>
    <dgm:cxn modelId="{71CF43DF-4113-4653-8423-72DB8AD0F52B}" type="presOf" srcId="{FBFB757A-43CF-4787-9370-926B3D3DB3EC}" destId="{A1C9E539-7054-464F-A0C1-87AC3AD672ED}" srcOrd="0" destOrd="1" presId="urn:microsoft.com/office/officeart/2005/8/layout/cycle8"/>
    <dgm:cxn modelId="{5DB519E5-2057-4B49-BAAE-4263F4D80A03}" srcId="{BDCC7357-32EB-40D1-91FB-E0F09133D1E0}" destId="{E758C1B4-DEAB-4D50-8496-D98DAB1BC737}" srcOrd="0" destOrd="0" parTransId="{DD4B1693-B1A5-4A0A-9345-572F4227CBA2}" sibTransId="{210DDD2E-9F99-41F6-834A-DEEB3F737A0E}"/>
    <dgm:cxn modelId="{95262DF2-8969-4ED9-8D67-ED0116DBA4A5}" type="presOf" srcId="{B27B5EF3-97F3-46B8-ADFF-E8A672CF149E}" destId="{A73CFA5A-5587-4D79-9641-FF6C099A89B6}" srcOrd="0" destOrd="0" presId="urn:microsoft.com/office/officeart/2005/8/layout/cycle8"/>
    <dgm:cxn modelId="{E65BA68D-C9B4-42D9-98C5-BD984FD370EA}" type="presParOf" srcId="{1A50F8FA-3EA7-44A1-9A74-6376ED3525F0}" destId="{A1C9E539-7054-464F-A0C1-87AC3AD672ED}" srcOrd="0" destOrd="0" presId="urn:microsoft.com/office/officeart/2005/8/layout/cycle8"/>
    <dgm:cxn modelId="{BB01DF56-CD1B-418B-9F23-EAF6B56580EF}" type="presParOf" srcId="{1A50F8FA-3EA7-44A1-9A74-6376ED3525F0}" destId="{F8070F7C-AAC2-4E93-B854-DEE1C988FEC8}" srcOrd="1" destOrd="0" presId="urn:microsoft.com/office/officeart/2005/8/layout/cycle8"/>
    <dgm:cxn modelId="{94E8FE84-484A-458F-8CBD-A743843EBB2C}" type="presParOf" srcId="{1A50F8FA-3EA7-44A1-9A74-6376ED3525F0}" destId="{2A712688-03F9-482E-BD45-9EC1B5C816FC}" srcOrd="2" destOrd="0" presId="urn:microsoft.com/office/officeart/2005/8/layout/cycle8"/>
    <dgm:cxn modelId="{F996074E-88B6-4FED-BB30-9054530AEF9D}" type="presParOf" srcId="{1A50F8FA-3EA7-44A1-9A74-6376ED3525F0}" destId="{FEE5B907-D2C8-4F57-B156-BB5918177175}" srcOrd="3" destOrd="0" presId="urn:microsoft.com/office/officeart/2005/8/layout/cycle8"/>
    <dgm:cxn modelId="{3C17C5B0-309D-456C-A59C-D279014C3425}" type="presParOf" srcId="{1A50F8FA-3EA7-44A1-9A74-6376ED3525F0}" destId="{EEE8013F-09F5-4D24-96D3-E55112BC6954}" srcOrd="4" destOrd="0" presId="urn:microsoft.com/office/officeart/2005/8/layout/cycle8"/>
    <dgm:cxn modelId="{5024B487-06F7-42F6-B7B4-D764FF78B92A}" type="presParOf" srcId="{1A50F8FA-3EA7-44A1-9A74-6376ED3525F0}" destId="{220FE278-6AB2-4F93-A5B5-7AAA3087A11B}" srcOrd="5" destOrd="0" presId="urn:microsoft.com/office/officeart/2005/8/layout/cycle8"/>
    <dgm:cxn modelId="{B8C3DC26-0519-445B-B9CA-AE5655D05D06}" type="presParOf" srcId="{1A50F8FA-3EA7-44A1-9A74-6376ED3525F0}" destId="{C332B1F0-4595-4A2B-914C-87FC867D6C24}" srcOrd="6" destOrd="0" presId="urn:microsoft.com/office/officeart/2005/8/layout/cycle8"/>
    <dgm:cxn modelId="{832EFA10-4592-485B-A92D-BF7C23AF3C58}" type="presParOf" srcId="{1A50F8FA-3EA7-44A1-9A74-6376ED3525F0}" destId="{04E03FF2-38DC-432C-9F30-C8AAB1C11A39}" srcOrd="7" destOrd="0" presId="urn:microsoft.com/office/officeart/2005/8/layout/cycle8"/>
    <dgm:cxn modelId="{A57A6437-3964-493E-AF7E-8144BD7E85CE}" type="presParOf" srcId="{1A50F8FA-3EA7-44A1-9A74-6376ED3525F0}" destId="{A73CFA5A-5587-4D79-9641-FF6C099A89B6}" srcOrd="8" destOrd="0" presId="urn:microsoft.com/office/officeart/2005/8/layout/cycle8"/>
    <dgm:cxn modelId="{59BFC9FB-B65A-4869-9357-24A0F4FB5757}" type="presParOf" srcId="{1A50F8FA-3EA7-44A1-9A74-6376ED3525F0}" destId="{A23642CC-3644-4AC0-AEE9-1F48C4797BC7}" srcOrd="9" destOrd="0" presId="urn:microsoft.com/office/officeart/2005/8/layout/cycle8"/>
    <dgm:cxn modelId="{65A01C05-F22A-45E0-AD30-4DAFEBCBDF8F}" type="presParOf" srcId="{1A50F8FA-3EA7-44A1-9A74-6376ED3525F0}" destId="{7301DA00-50C2-4C07-A49E-C8CEB91A1E78}" srcOrd="10" destOrd="0" presId="urn:microsoft.com/office/officeart/2005/8/layout/cycle8"/>
    <dgm:cxn modelId="{C9C52399-BFF1-41A1-A117-98B8F42BCD09}" type="presParOf" srcId="{1A50F8FA-3EA7-44A1-9A74-6376ED3525F0}" destId="{6C336A5C-DA30-4F61-9465-30D818954612}" srcOrd="11" destOrd="0" presId="urn:microsoft.com/office/officeart/2005/8/layout/cycle8"/>
    <dgm:cxn modelId="{FBB2BD60-DC14-4BE1-BA81-463FF948C8D9}" type="presParOf" srcId="{1A50F8FA-3EA7-44A1-9A74-6376ED3525F0}" destId="{70971783-9AA6-40D4-AD7E-67D4D1BD2A84}" srcOrd="12" destOrd="0" presId="urn:microsoft.com/office/officeart/2005/8/layout/cycle8"/>
    <dgm:cxn modelId="{98AD4CDB-F822-4CD4-8F78-8185D1320E48}" type="presParOf" srcId="{1A50F8FA-3EA7-44A1-9A74-6376ED3525F0}" destId="{D7E9E748-0D44-4E31-89BD-05448BEC809D}" srcOrd="13" destOrd="0" presId="urn:microsoft.com/office/officeart/2005/8/layout/cycle8"/>
    <dgm:cxn modelId="{99A2F03C-0F97-4EEE-AA9A-6EB349487F4A}" type="presParOf" srcId="{1A50F8FA-3EA7-44A1-9A74-6376ED3525F0}" destId="{0CC0B328-8D74-4A5E-A032-FB41842B469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5B579B-8594-4BB3-8110-8FA1788E56BD}" type="doc">
      <dgm:prSet loTypeId="urn:microsoft.com/office/officeart/2005/8/layout/bList2" loCatId="picture" qsTypeId="urn:microsoft.com/office/officeart/2005/8/quickstyle/simple1" qsCatId="simple" csTypeId="urn:microsoft.com/office/officeart/2005/8/colors/accent1_2" csCatId="accent1" phldr="1"/>
      <dgm:spPr/>
    </dgm:pt>
    <dgm:pt modelId="{30E98B77-9E0B-4DD9-B110-F26A6E53CCDA}">
      <dgm:prSet phldrT="[Texte]" custT="1"/>
      <dgm:spPr/>
      <dgm:t>
        <a:bodyPr/>
        <a:lstStyle/>
        <a:p>
          <a:r>
            <a:rPr lang="fr-BE" sz="1600" b="1" u="sng" dirty="0"/>
            <a:t>Charlotte LAMBERT</a:t>
          </a:r>
          <a:endParaRPr lang="fr-FR" sz="1600" dirty="0"/>
        </a:p>
      </dgm:t>
    </dgm:pt>
    <dgm:pt modelId="{08943159-76A7-4E01-816A-2C38377E06FA}" type="parTrans" cxnId="{DA22C5DD-AF39-4DDA-8F0F-E02EE8AFA98B}">
      <dgm:prSet/>
      <dgm:spPr/>
      <dgm:t>
        <a:bodyPr/>
        <a:lstStyle/>
        <a:p>
          <a:endParaRPr lang="fr-FR" sz="1400"/>
        </a:p>
      </dgm:t>
    </dgm:pt>
    <dgm:pt modelId="{0664B10A-FE3D-4DBA-924D-E556594C05DD}" type="sibTrans" cxnId="{DA22C5DD-AF39-4DDA-8F0F-E02EE8AFA98B}">
      <dgm:prSet/>
      <dgm:spPr/>
      <dgm:t>
        <a:bodyPr/>
        <a:lstStyle/>
        <a:p>
          <a:endParaRPr lang="fr-FR" sz="1400"/>
        </a:p>
      </dgm:t>
    </dgm:pt>
    <dgm:pt modelId="{066473A2-828C-41F0-832C-1668DC90E4EB}">
      <dgm:prSet phldrT="[Texte]" custT="1"/>
      <dgm:spPr/>
      <dgm:t>
        <a:bodyPr/>
        <a:lstStyle/>
        <a:p>
          <a:r>
            <a:rPr lang="fr-BE" sz="1600" b="1" u="sng" dirty="0"/>
            <a:t>Catherine SCHWENNICKE</a:t>
          </a:r>
          <a:endParaRPr lang="fr-FR" sz="1600" dirty="0"/>
        </a:p>
      </dgm:t>
    </dgm:pt>
    <dgm:pt modelId="{2821748D-6281-4FE5-A8D3-5AD7F672E0C6}" type="parTrans" cxnId="{9BF3C2C5-0FA3-4ABA-9A67-7B6C1DFF9751}">
      <dgm:prSet/>
      <dgm:spPr/>
      <dgm:t>
        <a:bodyPr/>
        <a:lstStyle/>
        <a:p>
          <a:endParaRPr lang="fr-FR" sz="1400"/>
        </a:p>
      </dgm:t>
    </dgm:pt>
    <dgm:pt modelId="{75476B29-4C1E-4F92-A328-F89914DC31B4}" type="sibTrans" cxnId="{9BF3C2C5-0FA3-4ABA-9A67-7B6C1DFF9751}">
      <dgm:prSet/>
      <dgm:spPr/>
      <dgm:t>
        <a:bodyPr/>
        <a:lstStyle/>
        <a:p>
          <a:endParaRPr lang="fr-FR" sz="1400"/>
        </a:p>
      </dgm:t>
    </dgm:pt>
    <dgm:pt modelId="{37B7D232-1300-424B-AC0A-64613066D6BB}">
      <dgm:prSet custT="1"/>
      <dgm:spPr/>
      <dgm:t>
        <a:bodyPr/>
        <a:lstStyle/>
        <a:p>
          <a:r>
            <a:rPr lang="fr-BE" sz="2000" dirty="0"/>
            <a:t>Juriste, </a:t>
          </a:r>
        </a:p>
      </dgm:t>
    </dgm:pt>
    <dgm:pt modelId="{D1573419-5251-464D-AA06-2A22F21DA583}" type="parTrans" cxnId="{78450994-0753-493B-A042-E5C7AA625A0A}">
      <dgm:prSet/>
      <dgm:spPr/>
      <dgm:t>
        <a:bodyPr/>
        <a:lstStyle/>
        <a:p>
          <a:endParaRPr lang="fr-FR" sz="1400"/>
        </a:p>
      </dgm:t>
    </dgm:pt>
    <dgm:pt modelId="{204ACDF1-50BA-48F5-9C20-DE610CC1EE02}" type="sibTrans" cxnId="{78450994-0753-493B-A042-E5C7AA625A0A}">
      <dgm:prSet/>
      <dgm:spPr/>
      <dgm:t>
        <a:bodyPr/>
        <a:lstStyle/>
        <a:p>
          <a:endParaRPr lang="fr-FR" sz="1400"/>
        </a:p>
      </dgm:t>
    </dgm:pt>
    <dgm:pt modelId="{BF8D36DE-5AED-4F4D-B9A3-802868FA42C6}">
      <dgm:prSet custT="1"/>
      <dgm:spPr/>
      <dgm:t>
        <a:bodyPr/>
        <a:lstStyle/>
        <a:p>
          <a:r>
            <a:rPr lang="fr-BE" sz="2000" dirty="0"/>
            <a:t>Psychologue</a:t>
          </a:r>
        </a:p>
      </dgm:t>
    </dgm:pt>
    <dgm:pt modelId="{82CDAE4A-96CE-4FBB-BAF3-2889EE3D6213}" type="parTrans" cxnId="{E083E71F-178A-4DAF-B863-CB83A139652F}">
      <dgm:prSet/>
      <dgm:spPr/>
      <dgm:t>
        <a:bodyPr/>
        <a:lstStyle/>
        <a:p>
          <a:endParaRPr lang="fr-FR" sz="1400"/>
        </a:p>
      </dgm:t>
    </dgm:pt>
    <dgm:pt modelId="{C2F30448-8341-40A2-A209-A53593E10C90}" type="sibTrans" cxnId="{E083E71F-178A-4DAF-B863-CB83A139652F}">
      <dgm:prSet/>
      <dgm:spPr/>
      <dgm:t>
        <a:bodyPr/>
        <a:lstStyle/>
        <a:p>
          <a:endParaRPr lang="fr-FR" sz="1400"/>
        </a:p>
      </dgm:t>
    </dgm:pt>
    <dgm:pt modelId="{4BC3E9D3-70E0-48B8-A314-EA1404AE50FA}">
      <dgm:prSet custT="1"/>
      <dgm:spPr/>
      <dgm:t>
        <a:bodyPr/>
        <a:lstStyle/>
        <a:p>
          <a:r>
            <a:rPr lang="fr-BE" sz="2000" dirty="0"/>
            <a:t>experte en droit de travail chez UNAMUR</a:t>
          </a:r>
        </a:p>
      </dgm:t>
    </dgm:pt>
    <dgm:pt modelId="{03AB00E1-D449-4291-968A-2F1D85995113}" type="parTrans" cxnId="{AFEC8341-81A3-40AC-8E33-D6D95C1E34BA}">
      <dgm:prSet/>
      <dgm:spPr/>
      <dgm:t>
        <a:bodyPr/>
        <a:lstStyle/>
        <a:p>
          <a:endParaRPr lang="fr-FR"/>
        </a:p>
      </dgm:t>
    </dgm:pt>
    <dgm:pt modelId="{CF81E233-1BE2-4B61-B602-76B3040E841A}" type="sibTrans" cxnId="{AFEC8341-81A3-40AC-8E33-D6D95C1E34BA}">
      <dgm:prSet/>
      <dgm:spPr/>
      <dgm:t>
        <a:bodyPr/>
        <a:lstStyle/>
        <a:p>
          <a:endParaRPr lang="fr-FR"/>
        </a:p>
      </dgm:t>
    </dgm:pt>
    <dgm:pt modelId="{40661EFF-CCB4-4F21-8890-5BD1F7E382B2}">
      <dgm:prSet custT="1"/>
      <dgm:spPr/>
      <dgm:t>
        <a:bodyPr/>
        <a:lstStyle/>
        <a:p>
          <a:r>
            <a:rPr lang="fr-BE" sz="2000" dirty="0"/>
            <a:t> experte en neuroscience chez Bluemind</a:t>
          </a:r>
        </a:p>
      </dgm:t>
    </dgm:pt>
    <dgm:pt modelId="{301D12BD-8BCF-4686-9965-B849AA5C2A98}" type="parTrans" cxnId="{5E3492A2-31F9-4182-8AAD-EC217D44F43C}">
      <dgm:prSet/>
      <dgm:spPr/>
      <dgm:t>
        <a:bodyPr/>
        <a:lstStyle/>
        <a:p>
          <a:endParaRPr lang="fr-FR"/>
        </a:p>
      </dgm:t>
    </dgm:pt>
    <dgm:pt modelId="{20B6F6AC-7DA7-47F4-95F5-586B7A3A5B45}" type="sibTrans" cxnId="{5E3492A2-31F9-4182-8AAD-EC217D44F43C}">
      <dgm:prSet/>
      <dgm:spPr/>
      <dgm:t>
        <a:bodyPr/>
        <a:lstStyle/>
        <a:p>
          <a:endParaRPr lang="fr-FR"/>
        </a:p>
      </dgm:t>
    </dgm:pt>
    <dgm:pt modelId="{257F5D60-2FFB-4B4B-9C6D-7FB14157FAC4}" type="pres">
      <dgm:prSet presAssocID="{585B579B-8594-4BB3-8110-8FA1788E56BD}" presName="diagram" presStyleCnt="0">
        <dgm:presLayoutVars>
          <dgm:dir/>
          <dgm:animLvl val="lvl"/>
          <dgm:resizeHandles val="exact"/>
        </dgm:presLayoutVars>
      </dgm:prSet>
      <dgm:spPr/>
    </dgm:pt>
    <dgm:pt modelId="{58533192-8622-482F-B45F-3F34F2371F50}" type="pres">
      <dgm:prSet presAssocID="{30E98B77-9E0B-4DD9-B110-F26A6E53CCDA}" presName="compNode" presStyleCnt="0"/>
      <dgm:spPr/>
    </dgm:pt>
    <dgm:pt modelId="{7257D6E8-00C6-4EA8-995E-EDAC0907E52C}" type="pres">
      <dgm:prSet presAssocID="{30E98B77-9E0B-4DD9-B110-F26A6E53CCDA}" presName="childRect" presStyleLbl="bgAcc1" presStyleIdx="0" presStyleCnt="2">
        <dgm:presLayoutVars>
          <dgm:bulletEnabled val="1"/>
        </dgm:presLayoutVars>
      </dgm:prSet>
      <dgm:spPr/>
    </dgm:pt>
    <dgm:pt modelId="{17974366-B221-41CA-A12F-0FAEE6E2AF16}" type="pres">
      <dgm:prSet presAssocID="{30E98B77-9E0B-4DD9-B110-F26A6E53CCD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71D5559-0D2B-4120-91E7-36C6FFD79776}" type="pres">
      <dgm:prSet presAssocID="{30E98B77-9E0B-4DD9-B110-F26A6E53CCDA}" presName="parentRect" presStyleLbl="alignNode1" presStyleIdx="0" presStyleCnt="2"/>
      <dgm:spPr/>
    </dgm:pt>
    <dgm:pt modelId="{1ABF2B52-F79F-4509-9A84-E0BA1DFB48B4}" type="pres">
      <dgm:prSet presAssocID="{30E98B77-9E0B-4DD9-B110-F26A6E53CCDA}" presName="adorn" presStyleLbl="fgAccFollow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A0D5F48-AD94-4FA1-8ECB-8A2F6A64CAF6}" type="pres">
      <dgm:prSet presAssocID="{0664B10A-FE3D-4DBA-924D-E556594C05DD}" presName="sibTrans" presStyleLbl="sibTrans2D1" presStyleIdx="0" presStyleCnt="0"/>
      <dgm:spPr/>
    </dgm:pt>
    <dgm:pt modelId="{E4B5436E-688A-41BB-A90B-A6318E517452}" type="pres">
      <dgm:prSet presAssocID="{066473A2-828C-41F0-832C-1668DC90E4EB}" presName="compNode" presStyleCnt="0"/>
      <dgm:spPr/>
    </dgm:pt>
    <dgm:pt modelId="{B365B568-C128-43A3-8B4B-462A3D229CF5}" type="pres">
      <dgm:prSet presAssocID="{066473A2-828C-41F0-832C-1668DC90E4EB}" presName="childRect" presStyleLbl="bgAcc1" presStyleIdx="1" presStyleCnt="2">
        <dgm:presLayoutVars>
          <dgm:bulletEnabled val="1"/>
        </dgm:presLayoutVars>
      </dgm:prSet>
      <dgm:spPr/>
    </dgm:pt>
    <dgm:pt modelId="{65CDBAA7-7C4F-4DE9-A9BD-FAEB163CDAE7}" type="pres">
      <dgm:prSet presAssocID="{066473A2-828C-41F0-832C-1668DC90E4E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F7B5295-FC48-49BE-B07B-A732FACC505F}" type="pres">
      <dgm:prSet presAssocID="{066473A2-828C-41F0-832C-1668DC90E4EB}" presName="parentRect" presStyleLbl="alignNode1" presStyleIdx="1" presStyleCnt="2"/>
      <dgm:spPr/>
    </dgm:pt>
    <dgm:pt modelId="{46262A71-DA08-4877-9248-15461AE5706C}" type="pres">
      <dgm:prSet presAssocID="{066473A2-828C-41F0-832C-1668DC90E4EB}" presName="adorn" presStyleLbl="fgAccFollowNod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</dgm:ptLst>
  <dgm:cxnLst>
    <dgm:cxn modelId="{E083E71F-178A-4DAF-B863-CB83A139652F}" srcId="{066473A2-828C-41F0-832C-1668DC90E4EB}" destId="{BF8D36DE-5AED-4F4D-B9A3-802868FA42C6}" srcOrd="0" destOrd="0" parTransId="{82CDAE4A-96CE-4FBB-BAF3-2889EE3D6213}" sibTransId="{C2F30448-8341-40A2-A209-A53593E10C90}"/>
    <dgm:cxn modelId="{AFEC8341-81A3-40AC-8E33-D6D95C1E34BA}" srcId="{30E98B77-9E0B-4DD9-B110-F26A6E53CCDA}" destId="{4BC3E9D3-70E0-48B8-A314-EA1404AE50FA}" srcOrd="1" destOrd="0" parTransId="{03AB00E1-D449-4291-968A-2F1D85995113}" sibTransId="{CF81E233-1BE2-4B61-B602-76B3040E841A}"/>
    <dgm:cxn modelId="{256E0144-7843-4AC1-84F5-432476845656}" type="presOf" srcId="{4BC3E9D3-70E0-48B8-A314-EA1404AE50FA}" destId="{7257D6E8-00C6-4EA8-995E-EDAC0907E52C}" srcOrd="0" destOrd="1" presId="urn:microsoft.com/office/officeart/2005/8/layout/bList2"/>
    <dgm:cxn modelId="{13719783-9682-4CC0-BC8E-09999B1963D7}" type="presOf" srcId="{40661EFF-CCB4-4F21-8890-5BD1F7E382B2}" destId="{B365B568-C128-43A3-8B4B-462A3D229CF5}" srcOrd="0" destOrd="1" presId="urn:microsoft.com/office/officeart/2005/8/layout/bList2"/>
    <dgm:cxn modelId="{D04C6585-905F-4FB4-9BEF-277716ED12B2}" type="presOf" srcId="{30E98B77-9E0B-4DD9-B110-F26A6E53CCDA}" destId="{17974366-B221-41CA-A12F-0FAEE6E2AF16}" srcOrd="0" destOrd="0" presId="urn:microsoft.com/office/officeart/2005/8/layout/bList2"/>
    <dgm:cxn modelId="{78450994-0753-493B-A042-E5C7AA625A0A}" srcId="{30E98B77-9E0B-4DD9-B110-F26A6E53CCDA}" destId="{37B7D232-1300-424B-AC0A-64613066D6BB}" srcOrd="0" destOrd="0" parTransId="{D1573419-5251-464D-AA06-2A22F21DA583}" sibTransId="{204ACDF1-50BA-48F5-9C20-DE610CC1EE02}"/>
    <dgm:cxn modelId="{5E3492A2-31F9-4182-8AAD-EC217D44F43C}" srcId="{066473A2-828C-41F0-832C-1668DC90E4EB}" destId="{40661EFF-CCB4-4F21-8890-5BD1F7E382B2}" srcOrd="1" destOrd="0" parTransId="{301D12BD-8BCF-4686-9965-B849AA5C2A98}" sibTransId="{20B6F6AC-7DA7-47F4-95F5-586B7A3A5B45}"/>
    <dgm:cxn modelId="{64ACE0AB-8ADD-4A3E-A83B-BA7A5F65DCB7}" type="presOf" srcId="{30E98B77-9E0B-4DD9-B110-F26A6E53CCDA}" destId="{E71D5559-0D2B-4120-91E7-36C6FFD79776}" srcOrd="1" destOrd="0" presId="urn:microsoft.com/office/officeart/2005/8/layout/bList2"/>
    <dgm:cxn modelId="{98FE36AF-29C3-4592-B016-9FF10B6BECD2}" type="presOf" srcId="{0664B10A-FE3D-4DBA-924D-E556594C05DD}" destId="{7A0D5F48-AD94-4FA1-8ECB-8A2F6A64CAF6}" srcOrd="0" destOrd="0" presId="urn:microsoft.com/office/officeart/2005/8/layout/bList2"/>
    <dgm:cxn modelId="{715C16C0-03D7-4FF2-BC28-98BDDED0D2C2}" type="presOf" srcId="{37B7D232-1300-424B-AC0A-64613066D6BB}" destId="{7257D6E8-00C6-4EA8-995E-EDAC0907E52C}" srcOrd="0" destOrd="0" presId="urn:microsoft.com/office/officeart/2005/8/layout/bList2"/>
    <dgm:cxn modelId="{61DE4AC3-8E3C-48E9-9D91-F0DD958F709E}" type="presOf" srcId="{BF8D36DE-5AED-4F4D-B9A3-802868FA42C6}" destId="{B365B568-C128-43A3-8B4B-462A3D229CF5}" srcOrd="0" destOrd="0" presId="urn:microsoft.com/office/officeart/2005/8/layout/bList2"/>
    <dgm:cxn modelId="{9BF3C2C5-0FA3-4ABA-9A67-7B6C1DFF9751}" srcId="{585B579B-8594-4BB3-8110-8FA1788E56BD}" destId="{066473A2-828C-41F0-832C-1668DC90E4EB}" srcOrd="1" destOrd="0" parTransId="{2821748D-6281-4FE5-A8D3-5AD7F672E0C6}" sibTransId="{75476B29-4C1E-4F92-A328-F89914DC31B4}"/>
    <dgm:cxn modelId="{9494DAC8-10C5-408A-AAEA-20A4E55F093F}" type="presOf" srcId="{066473A2-828C-41F0-832C-1668DC90E4EB}" destId="{7F7B5295-FC48-49BE-B07B-A732FACC505F}" srcOrd="1" destOrd="0" presId="urn:microsoft.com/office/officeart/2005/8/layout/bList2"/>
    <dgm:cxn modelId="{DA22C5DD-AF39-4DDA-8F0F-E02EE8AFA98B}" srcId="{585B579B-8594-4BB3-8110-8FA1788E56BD}" destId="{30E98B77-9E0B-4DD9-B110-F26A6E53CCDA}" srcOrd="0" destOrd="0" parTransId="{08943159-76A7-4E01-816A-2C38377E06FA}" sibTransId="{0664B10A-FE3D-4DBA-924D-E556594C05DD}"/>
    <dgm:cxn modelId="{887066ED-55E7-4C8B-A415-2217320D35B2}" type="presOf" srcId="{585B579B-8594-4BB3-8110-8FA1788E56BD}" destId="{257F5D60-2FFB-4B4B-9C6D-7FB14157FAC4}" srcOrd="0" destOrd="0" presId="urn:microsoft.com/office/officeart/2005/8/layout/bList2"/>
    <dgm:cxn modelId="{7B53B3EF-AB39-4E3F-9B88-21E84E4AF1A0}" type="presOf" srcId="{066473A2-828C-41F0-832C-1668DC90E4EB}" destId="{65CDBAA7-7C4F-4DE9-A9BD-FAEB163CDAE7}" srcOrd="0" destOrd="0" presId="urn:microsoft.com/office/officeart/2005/8/layout/bList2"/>
    <dgm:cxn modelId="{D32849AE-CF8C-4FD0-ABAB-739CB00DC5E4}" type="presParOf" srcId="{257F5D60-2FFB-4B4B-9C6D-7FB14157FAC4}" destId="{58533192-8622-482F-B45F-3F34F2371F50}" srcOrd="0" destOrd="0" presId="urn:microsoft.com/office/officeart/2005/8/layout/bList2"/>
    <dgm:cxn modelId="{CA0508C5-A7D0-4CF2-AE7A-79947CB89B99}" type="presParOf" srcId="{58533192-8622-482F-B45F-3F34F2371F50}" destId="{7257D6E8-00C6-4EA8-995E-EDAC0907E52C}" srcOrd="0" destOrd="0" presId="urn:microsoft.com/office/officeart/2005/8/layout/bList2"/>
    <dgm:cxn modelId="{E89F8548-9AA1-4E08-B217-AAE5306566C3}" type="presParOf" srcId="{58533192-8622-482F-B45F-3F34F2371F50}" destId="{17974366-B221-41CA-A12F-0FAEE6E2AF16}" srcOrd="1" destOrd="0" presId="urn:microsoft.com/office/officeart/2005/8/layout/bList2"/>
    <dgm:cxn modelId="{CB820565-9863-400E-AC1C-150E91820D4E}" type="presParOf" srcId="{58533192-8622-482F-B45F-3F34F2371F50}" destId="{E71D5559-0D2B-4120-91E7-36C6FFD79776}" srcOrd="2" destOrd="0" presId="urn:microsoft.com/office/officeart/2005/8/layout/bList2"/>
    <dgm:cxn modelId="{EEC9F861-CBBF-4386-8015-44FC105FFEE6}" type="presParOf" srcId="{58533192-8622-482F-B45F-3F34F2371F50}" destId="{1ABF2B52-F79F-4509-9A84-E0BA1DFB48B4}" srcOrd="3" destOrd="0" presId="urn:microsoft.com/office/officeart/2005/8/layout/bList2"/>
    <dgm:cxn modelId="{FB589504-112E-4B8F-BCD8-3255B7EBA710}" type="presParOf" srcId="{257F5D60-2FFB-4B4B-9C6D-7FB14157FAC4}" destId="{7A0D5F48-AD94-4FA1-8ECB-8A2F6A64CAF6}" srcOrd="1" destOrd="0" presId="urn:microsoft.com/office/officeart/2005/8/layout/bList2"/>
    <dgm:cxn modelId="{B31622EC-FE84-47FE-A94A-BDB8D5291C92}" type="presParOf" srcId="{257F5D60-2FFB-4B4B-9C6D-7FB14157FAC4}" destId="{E4B5436E-688A-41BB-A90B-A6318E517452}" srcOrd="2" destOrd="0" presId="urn:microsoft.com/office/officeart/2005/8/layout/bList2"/>
    <dgm:cxn modelId="{9217B694-148F-4CEF-92DA-4AF5E9EECFD4}" type="presParOf" srcId="{E4B5436E-688A-41BB-A90B-A6318E517452}" destId="{B365B568-C128-43A3-8B4B-462A3D229CF5}" srcOrd="0" destOrd="0" presId="urn:microsoft.com/office/officeart/2005/8/layout/bList2"/>
    <dgm:cxn modelId="{E2815DA4-5BBE-43E5-9695-0563389D411C}" type="presParOf" srcId="{E4B5436E-688A-41BB-A90B-A6318E517452}" destId="{65CDBAA7-7C4F-4DE9-A9BD-FAEB163CDAE7}" srcOrd="1" destOrd="0" presId="urn:microsoft.com/office/officeart/2005/8/layout/bList2"/>
    <dgm:cxn modelId="{88A213F0-7D13-4EE0-BE17-348412178949}" type="presParOf" srcId="{E4B5436E-688A-41BB-A90B-A6318E517452}" destId="{7F7B5295-FC48-49BE-B07B-A732FACC505F}" srcOrd="2" destOrd="0" presId="urn:microsoft.com/office/officeart/2005/8/layout/bList2"/>
    <dgm:cxn modelId="{EC750CC2-925E-4A69-9B1B-9B7FCF12A37E}" type="presParOf" srcId="{E4B5436E-688A-41BB-A90B-A6318E517452}" destId="{46262A71-DA08-4877-9248-15461AE5706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9E539-7054-464F-A0C1-87AC3AD672ED}">
      <dsp:nvSpPr>
        <dsp:cNvPr id="0" name=""/>
        <dsp:cNvSpPr/>
      </dsp:nvSpPr>
      <dsp:spPr>
        <a:xfrm>
          <a:off x="1444852" y="301696"/>
          <a:ext cx="3898852" cy="3898852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Finances mauvaises: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Pression accrue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Primeur du résultat sur le bien-être</a:t>
          </a:r>
        </a:p>
      </dsp:txBody>
      <dsp:txXfrm>
        <a:off x="3499640" y="1127882"/>
        <a:ext cx="1392447" cy="1160372"/>
      </dsp:txXfrm>
    </dsp:sp>
    <dsp:sp modelId="{EEE8013F-09F5-4D24-96D3-E55112BC6954}">
      <dsp:nvSpPr>
        <dsp:cNvPr id="0" name=""/>
        <dsp:cNvSpPr/>
      </dsp:nvSpPr>
      <dsp:spPr>
        <a:xfrm>
          <a:off x="1364554" y="440941"/>
          <a:ext cx="3898852" cy="3898852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Mal-être:</a:t>
          </a:r>
        </a:p>
      </dsp:txBody>
      <dsp:txXfrm>
        <a:off x="2292852" y="2970554"/>
        <a:ext cx="2088670" cy="1021128"/>
      </dsp:txXfrm>
    </dsp:sp>
    <dsp:sp modelId="{A73CFA5A-5587-4D79-9641-FF6C099A89B6}">
      <dsp:nvSpPr>
        <dsp:cNvPr id="0" name=""/>
        <dsp:cNvSpPr/>
      </dsp:nvSpPr>
      <dsp:spPr>
        <a:xfrm>
          <a:off x="1284256" y="301696"/>
          <a:ext cx="3898852" cy="3898852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Absentéisme en augmentation</a:t>
          </a:r>
        </a:p>
      </dsp:txBody>
      <dsp:txXfrm>
        <a:off x="1735874" y="1127882"/>
        <a:ext cx="1392447" cy="1160372"/>
      </dsp:txXfrm>
    </dsp:sp>
    <dsp:sp modelId="{70971783-9AA6-40D4-AD7E-67D4D1BD2A84}">
      <dsp:nvSpPr>
        <dsp:cNvPr id="0" name=""/>
        <dsp:cNvSpPr/>
      </dsp:nvSpPr>
      <dsp:spPr>
        <a:xfrm>
          <a:off x="1203816" y="60339"/>
          <a:ext cx="4381567" cy="438156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E9E748-0D44-4E31-89BD-05448BEC809D}">
      <dsp:nvSpPr>
        <dsp:cNvPr id="0" name=""/>
        <dsp:cNvSpPr/>
      </dsp:nvSpPr>
      <dsp:spPr>
        <a:xfrm>
          <a:off x="1123197" y="199337"/>
          <a:ext cx="4381567" cy="438156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0B328-8D74-4A5E-A032-FB41842B469D}">
      <dsp:nvSpPr>
        <dsp:cNvPr id="0" name=""/>
        <dsp:cNvSpPr/>
      </dsp:nvSpPr>
      <dsp:spPr>
        <a:xfrm>
          <a:off x="1042577" y="60339"/>
          <a:ext cx="4381567" cy="438156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D6E8-00C6-4EA8-995E-EDAC0907E52C}">
      <dsp:nvSpPr>
        <dsp:cNvPr id="0" name=""/>
        <dsp:cNvSpPr/>
      </dsp:nvSpPr>
      <dsp:spPr>
        <a:xfrm>
          <a:off x="2283" y="399199"/>
          <a:ext cx="2468238" cy="184248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000" kern="1200" dirty="0"/>
            <a:t>Juriste,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000" kern="1200" dirty="0"/>
            <a:t>experte en droit de travail chez UNAMUR</a:t>
          </a:r>
        </a:p>
      </dsp:txBody>
      <dsp:txXfrm>
        <a:off x="45455" y="442371"/>
        <a:ext cx="2381894" cy="1799316"/>
      </dsp:txXfrm>
    </dsp:sp>
    <dsp:sp modelId="{E71D5559-0D2B-4120-91E7-36C6FFD79776}">
      <dsp:nvSpPr>
        <dsp:cNvPr id="0" name=""/>
        <dsp:cNvSpPr/>
      </dsp:nvSpPr>
      <dsp:spPr>
        <a:xfrm>
          <a:off x="2283" y="2241687"/>
          <a:ext cx="2468238" cy="79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600" b="1" u="sng" kern="1200" dirty="0"/>
            <a:t>Charlotte LAMBERT</a:t>
          </a:r>
          <a:endParaRPr lang="fr-FR" sz="1600" kern="1200" dirty="0"/>
        </a:p>
      </dsp:txBody>
      <dsp:txXfrm>
        <a:off x="2283" y="2241687"/>
        <a:ext cx="1738196" cy="792269"/>
      </dsp:txXfrm>
    </dsp:sp>
    <dsp:sp modelId="{1ABF2B52-F79F-4509-9A84-E0BA1DFB48B4}">
      <dsp:nvSpPr>
        <dsp:cNvPr id="0" name=""/>
        <dsp:cNvSpPr/>
      </dsp:nvSpPr>
      <dsp:spPr>
        <a:xfrm>
          <a:off x="1810301" y="2367532"/>
          <a:ext cx="863883" cy="863883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5B568-C128-43A3-8B4B-462A3D229CF5}">
      <dsp:nvSpPr>
        <dsp:cNvPr id="0" name=""/>
        <dsp:cNvSpPr/>
      </dsp:nvSpPr>
      <dsp:spPr>
        <a:xfrm>
          <a:off x="2888207" y="399199"/>
          <a:ext cx="2468238" cy="184248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000" kern="1200" dirty="0"/>
            <a:t>Psychologue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000" kern="1200" dirty="0"/>
            <a:t> experte en neuroscience chez Bluemind</a:t>
          </a:r>
        </a:p>
      </dsp:txBody>
      <dsp:txXfrm>
        <a:off x="2931379" y="442371"/>
        <a:ext cx="2381894" cy="1799316"/>
      </dsp:txXfrm>
    </dsp:sp>
    <dsp:sp modelId="{7F7B5295-FC48-49BE-B07B-A732FACC505F}">
      <dsp:nvSpPr>
        <dsp:cNvPr id="0" name=""/>
        <dsp:cNvSpPr/>
      </dsp:nvSpPr>
      <dsp:spPr>
        <a:xfrm>
          <a:off x="2888207" y="2241687"/>
          <a:ext cx="2468238" cy="79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600" b="1" u="sng" kern="1200" dirty="0"/>
            <a:t>Catherine SCHWENNICKE</a:t>
          </a:r>
          <a:endParaRPr lang="fr-FR" sz="1600" kern="1200" dirty="0"/>
        </a:p>
      </dsp:txBody>
      <dsp:txXfrm>
        <a:off x="2888207" y="2241687"/>
        <a:ext cx="1738196" cy="792269"/>
      </dsp:txXfrm>
    </dsp:sp>
    <dsp:sp modelId="{46262A71-DA08-4877-9248-15461AE5706C}">
      <dsp:nvSpPr>
        <dsp:cNvPr id="0" name=""/>
        <dsp:cNvSpPr/>
      </dsp:nvSpPr>
      <dsp:spPr>
        <a:xfrm>
          <a:off x="4696226" y="2367532"/>
          <a:ext cx="863883" cy="863883"/>
        </a:xfrm>
        <a:prstGeom prst="ellipse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F3861-5F14-46FA-ABA4-8230A699561F}" type="datetimeFigureOut">
              <a:rPr lang="fr-BE" smtClean="0"/>
              <a:t>27-11-24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A326D-A2E0-429B-941A-999CCE4B0BE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5333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1F38-D630-B44B-98C4-03412B3ADCE6}" type="datetimeFigureOut">
              <a:rPr lang="fr-FR" smtClean="0"/>
              <a:pPr/>
              <a:t>27/11/2024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4B06A-0A4A-BC41-9E48-F59694CC729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6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E5B5-26DA-4207-8E9D-2C5C0A4EF860}" type="datetime1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28600" y="6573382"/>
            <a:ext cx="2133600" cy="291644"/>
          </a:xfrm>
        </p:spPr>
        <p:txBody>
          <a:bodyPr/>
          <a:lstStyle/>
          <a:p>
            <a:fld id="{29ACC0BE-DCDE-44D7-A58F-5A6331691DEF}" type="datetime1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573382"/>
            <a:ext cx="2895600" cy="270780"/>
          </a:xfrm>
        </p:spPr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573382"/>
            <a:ext cx="2133600" cy="284618"/>
          </a:xfrm>
        </p:spPr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D23-5AF4-408E-8FD8-CEED8E72D75B}" type="datetime1">
              <a:rPr lang="fr-FR" smtClean="0"/>
              <a:t>27/11/2024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www.bluemind-formation.com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FC76-A22E-C54F-805E-C4FD277A98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" y="0"/>
            <a:ext cx="6595813" cy="931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4964" y="6591300"/>
            <a:ext cx="1783399" cy="270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i="1">
                <a:solidFill>
                  <a:srgbClr val="0070C0"/>
                </a:solidFill>
              </a:defRPr>
            </a:lvl1pPr>
          </a:lstStyle>
          <a:p>
            <a:fld id="{05187227-DDB3-4140-8D5D-F713833B6D2E}" type="datetime1">
              <a:rPr lang="fr-FR" smtClean="0"/>
              <a:pPr/>
              <a:t>27/11/2024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67210" y="6586455"/>
            <a:ext cx="2895600" cy="270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1">
                <a:solidFill>
                  <a:srgbClr val="0070C0"/>
                </a:solidFill>
              </a:defRPr>
            </a:lvl1pPr>
          </a:lstStyle>
          <a:p>
            <a:r>
              <a:rPr lang="fr-FR"/>
              <a:t>www.bluemind-formation.com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90756" y="6633482"/>
            <a:ext cx="1453243" cy="224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1">
                <a:solidFill>
                  <a:srgbClr val="0070C0"/>
                </a:solidFill>
              </a:defRPr>
            </a:lvl1pPr>
          </a:lstStyle>
          <a:p>
            <a:fld id="{BC82FC76-A22E-C54F-805E-C4FD277A988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 flipV="1">
            <a:off x="-3331040" y="3336460"/>
            <a:ext cx="6852583" cy="1905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2477" y="0"/>
            <a:ext cx="2547528" cy="6159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038" y="790003"/>
            <a:ext cx="4247115" cy="52834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18FF0A-B0B2-05B4-96D8-D6A03545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8886CE-7290-B4DA-1BCD-C97E6130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25CE50-AA7D-A2FD-396D-3E9774CF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1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FB1F46A-D938-31D0-AA7A-3E9C52125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426" y="2963400"/>
            <a:ext cx="3178621" cy="156492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5054A46-8DD4-FA24-1DC5-64E11BFA453E}"/>
              </a:ext>
            </a:extLst>
          </p:cNvPr>
          <p:cNvSpPr txBox="1"/>
          <p:nvPr/>
        </p:nvSpPr>
        <p:spPr>
          <a:xfrm>
            <a:off x="3057755" y="5435282"/>
            <a:ext cx="277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Conférence du 27/11/2024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57C7DC58-87CA-9D41-0DF7-B641660311AC}"/>
              </a:ext>
            </a:extLst>
          </p:cNvPr>
          <p:cNvSpPr txBox="1">
            <a:spLocks/>
          </p:cNvSpPr>
          <p:nvPr/>
        </p:nvSpPr>
        <p:spPr>
          <a:xfrm>
            <a:off x="738204" y="781780"/>
            <a:ext cx="7412804" cy="17907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L’absentéisme hospitalier, un défi à relever ensemble</a:t>
            </a:r>
          </a:p>
        </p:txBody>
      </p:sp>
    </p:spTree>
    <p:extLst>
      <p:ext uri="{BB962C8B-B14F-4D97-AF65-F5344CB8AC3E}">
        <p14:creationId xmlns:p14="http://schemas.microsoft.com/office/powerpoint/2010/main" val="337148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F6355-1C92-CFBC-9B40-422AD67EC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95B6EF-C7F5-597C-002E-CD9359A4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B8A2FC-4833-C5EF-BD4B-7006E1DFA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485217-569B-11AA-6C28-9309CB5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2</a:t>
            </a:fld>
            <a:endParaRPr lang="fr-B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BDE97D8-6700-6BF1-9C8A-E1342CFF4D1D}"/>
              </a:ext>
            </a:extLst>
          </p:cNvPr>
          <p:cNvSpPr txBox="1"/>
          <p:nvPr/>
        </p:nvSpPr>
        <p:spPr>
          <a:xfrm>
            <a:off x="4986070" y="5099913"/>
            <a:ext cx="39231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/>
              <a:t>2/3 des travailleurs belges (tous secteurs confondus) ont été absents au moins une fois dans l’année. Ce chiffre monte à 88% dans le secteur de la santé</a:t>
            </a:r>
            <a:endParaRPr lang="fr-BE" sz="15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64FE53-375F-45FC-7D55-8822DF381D37}"/>
              </a:ext>
            </a:extLst>
          </p:cNvPr>
          <p:cNvSpPr txBox="1"/>
          <p:nvPr/>
        </p:nvSpPr>
        <p:spPr>
          <a:xfrm>
            <a:off x="344964" y="284620"/>
            <a:ext cx="47543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L’absentéisme en chiffres</a:t>
            </a:r>
            <a:endParaRPr lang="fr-BE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D9C245BE-1AEA-9AA6-62F5-EF63C6EE13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2627404"/>
              </p:ext>
            </p:extLst>
          </p:nvPr>
        </p:nvGraphicFramePr>
        <p:xfrm>
          <a:off x="433842" y="1477503"/>
          <a:ext cx="3016724" cy="3395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D66DE72A-79CE-61BC-EAA5-9C09B56B94C8}"/>
              </a:ext>
            </a:extLst>
          </p:cNvPr>
          <p:cNvSpPr txBox="1"/>
          <p:nvPr/>
        </p:nvSpPr>
        <p:spPr>
          <a:xfrm>
            <a:off x="494227" y="5069079"/>
            <a:ext cx="36637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ym typeface="Wingdings" panose="05000000000000000000" pitchFamily="2" charset="2"/>
              </a:rPr>
              <a:t>chaque jour 12% des salariés en secteur hospitalier sont absents pour maladie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2B65642E-1E5C-6C87-8194-0AAB49BD7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9454443"/>
              </p:ext>
            </p:extLst>
          </p:nvPr>
        </p:nvGraphicFramePr>
        <p:xfrm>
          <a:off x="4572000" y="1466492"/>
          <a:ext cx="4442604" cy="363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D40B24C5-CA67-C7CE-3444-3A826FADD981}"/>
              </a:ext>
            </a:extLst>
          </p:cNvPr>
          <p:cNvSpPr txBox="1"/>
          <p:nvPr/>
        </p:nvSpPr>
        <p:spPr>
          <a:xfrm>
            <a:off x="213440" y="5987151"/>
            <a:ext cx="66378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i="1" dirty="0"/>
              <a:t>Tous les chiffres de cette présentation proviennent de :</a:t>
            </a:r>
          </a:p>
          <a:p>
            <a:pPr marL="285750" indent="-285750">
              <a:buFontTx/>
              <a:buChar char="-"/>
            </a:pPr>
            <a:r>
              <a:rPr lang="fr-FR" sz="1200" i="1" dirty="0"/>
              <a:t>Securex - l’absentéisme en 2023</a:t>
            </a:r>
          </a:p>
          <a:p>
            <a:pPr marL="285750" indent="-285750">
              <a:buFontTx/>
              <a:buChar char="-"/>
            </a:pPr>
            <a:r>
              <a:rPr lang="fr-FR" sz="1200" i="1" dirty="0"/>
              <a:t>SD </a:t>
            </a:r>
            <a:r>
              <a:rPr lang="fr-FR" sz="1200" i="1" dirty="0" err="1"/>
              <a:t>Worx</a:t>
            </a:r>
            <a:r>
              <a:rPr lang="fr-FR" sz="1200" i="1" dirty="0"/>
              <a:t> -Absentéisme pour cause de maladie en Belgique - 2023</a:t>
            </a:r>
            <a:endParaRPr lang="fr-BE" sz="1200" i="1" dirty="0"/>
          </a:p>
        </p:txBody>
      </p:sp>
    </p:spTree>
    <p:extLst>
      <p:ext uri="{BB962C8B-B14F-4D97-AF65-F5344CB8AC3E}">
        <p14:creationId xmlns:p14="http://schemas.microsoft.com/office/powerpoint/2010/main" val="175159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FFE659A-1277-6130-7646-F395ED10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0CC433-668F-D751-4503-EBD06F19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26F4B8-D488-7293-055E-A55BFCB2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3</a:t>
            </a:fld>
            <a:endParaRPr lang="fr-B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F3281BB-3DFC-3B4F-A252-F65600A82450}"/>
              </a:ext>
            </a:extLst>
          </p:cNvPr>
          <p:cNvSpPr txBox="1"/>
          <p:nvPr/>
        </p:nvSpPr>
        <p:spPr>
          <a:xfrm>
            <a:off x="494227" y="938384"/>
            <a:ext cx="67501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b="1" dirty="0"/>
              <a:t>2/3 des travailleurs belges (tous secteurs confondus) ont été absents au moins une fois dans l’année</a:t>
            </a:r>
            <a:endParaRPr lang="fr-BE" sz="15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EDD8C8-53FE-E7CC-DCB4-430989201E45}"/>
              </a:ext>
            </a:extLst>
          </p:cNvPr>
          <p:cNvSpPr txBox="1"/>
          <p:nvPr/>
        </p:nvSpPr>
        <p:spPr>
          <a:xfrm>
            <a:off x="344964" y="284620"/>
            <a:ext cx="47543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L’absentéisme en chiffres</a:t>
            </a:r>
            <a:endParaRPr lang="fr-BE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3EED9FBA-5753-A954-C15E-D0D852B4DB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6697891"/>
              </p:ext>
            </p:extLst>
          </p:nvPr>
        </p:nvGraphicFramePr>
        <p:xfrm>
          <a:off x="1300379" y="19837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2CA634F-4735-0147-D71C-62615D942EE3}"/>
              </a:ext>
            </a:extLst>
          </p:cNvPr>
          <p:cNvSpPr txBox="1"/>
          <p:nvPr/>
        </p:nvSpPr>
        <p:spPr>
          <a:xfrm>
            <a:off x="3156907" y="3734592"/>
            <a:ext cx="12943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</a:rPr>
              <a:t>1/3 jamais absent</a:t>
            </a:r>
            <a:endParaRPr lang="fr-BE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94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13B81-456B-2382-D2B3-75C6972E8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B200AF-EB47-2965-DD1E-C550ABA2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A8F58A-A462-A624-D891-B5B827CD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873CB0-5F76-D5F8-2C36-03C0BB39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4</a:t>
            </a:fld>
            <a:endParaRPr lang="fr-BE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4C58C4-62D7-ADDA-D9A5-E4E9242AF553}"/>
              </a:ext>
            </a:extLst>
          </p:cNvPr>
          <p:cNvSpPr txBox="1"/>
          <p:nvPr/>
        </p:nvSpPr>
        <p:spPr>
          <a:xfrm>
            <a:off x="344964" y="284620"/>
            <a:ext cx="47543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Coût de l’absentéisme</a:t>
            </a:r>
            <a:endParaRPr lang="fr-BE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Objet 5">
            <a:extLst>
              <a:ext uri="{FF2B5EF4-FFF2-40B4-BE49-F238E27FC236}">
                <a16:creationId xmlns:a16="http://schemas.microsoft.com/office/drawing/2014/main" id="{86A294CF-DFCA-5C66-7C20-726ED4DC07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202169"/>
              </p:ext>
            </p:extLst>
          </p:nvPr>
        </p:nvGraphicFramePr>
        <p:xfrm>
          <a:off x="757238" y="1262063"/>
          <a:ext cx="4173537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600382" imgH="1533559" progId="Excel.Sheet.12">
                  <p:embed/>
                </p:oleObj>
              </mc:Choice>
              <mc:Fallback>
                <p:oleObj name="Worksheet" r:id="rId2" imgW="2600382" imgH="15335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7238" y="1262063"/>
                        <a:ext cx="4173537" cy="246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0F808B56-CAE0-C766-1D94-F07498553AAF}"/>
              </a:ext>
            </a:extLst>
          </p:cNvPr>
          <p:cNvSpPr txBox="1"/>
          <p:nvPr/>
        </p:nvSpPr>
        <p:spPr>
          <a:xfrm>
            <a:off x="1009290" y="4256334"/>
            <a:ext cx="7072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/>
              <a:t>L’absentéisme coûte annuellement environ 6.700€ par jour par salarié.</a:t>
            </a:r>
          </a:p>
          <a:p>
            <a:r>
              <a:rPr lang="fr-FR" dirty="0"/>
              <a:t>(Si 1.000 salariés, le coût total est de 6,7M€).</a:t>
            </a:r>
          </a:p>
          <a:p>
            <a:endParaRPr lang="fr-FR" dirty="0"/>
          </a:p>
          <a:p>
            <a:r>
              <a:rPr lang="fr-FR" dirty="0"/>
              <a:t>Ce surcoût financier provoque un cercle vicieux vers plus d’absentéisme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3B883C-0527-5ADD-7A75-76FB970DE3D4}"/>
              </a:ext>
            </a:extLst>
          </p:cNvPr>
          <p:cNvSpPr txBox="1"/>
          <p:nvPr/>
        </p:nvSpPr>
        <p:spPr>
          <a:xfrm>
            <a:off x="897147" y="3702336"/>
            <a:ext cx="539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 = nombre de jours d’absence* % payé par l’employeur</a:t>
            </a:r>
          </a:p>
        </p:txBody>
      </p:sp>
    </p:spTree>
    <p:extLst>
      <p:ext uri="{BB962C8B-B14F-4D97-AF65-F5344CB8AC3E}">
        <p14:creationId xmlns:p14="http://schemas.microsoft.com/office/powerpoint/2010/main" val="14574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3AC92-30B3-6DF4-D230-ECC498F09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0450174-9BDD-8840-34E3-EC3490CB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12C3E6-5761-FF9A-FC17-4C2E315A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03D0A7-D4B4-CD93-4F03-224A837F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5</a:t>
            </a:fld>
            <a:endParaRPr lang="fr-B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C0B6E3E-1F61-9177-3633-8D48C3A275AF}"/>
              </a:ext>
            </a:extLst>
          </p:cNvPr>
          <p:cNvSpPr txBox="1"/>
          <p:nvPr/>
        </p:nvSpPr>
        <p:spPr>
          <a:xfrm>
            <a:off x="494227" y="938384"/>
            <a:ext cx="675012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b="1" dirty="0"/>
              <a:t>Cercle vicieux de la santé financière et du bien-être des salariés</a:t>
            </a:r>
            <a:endParaRPr lang="fr-BE" sz="15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5782FE-FCD8-01A1-9CB5-FA36951535BA}"/>
              </a:ext>
            </a:extLst>
          </p:cNvPr>
          <p:cNvSpPr txBox="1"/>
          <p:nvPr/>
        </p:nvSpPr>
        <p:spPr>
          <a:xfrm>
            <a:off x="344964" y="284620"/>
            <a:ext cx="47543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L’absentéisme en chiffres</a:t>
            </a:r>
            <a:endParaRPr lang="fr-BE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6F5CC6D-6C6E-29A1-DAC8-31C05161F1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623113"/>
              </p:ext>
            </p:extLst>
          </p:nvPr>
        </p:nvGraphicFramePr>
        <p:xfrm>
          <a:off x="1524000" y="1396999"/>
          <a:ext cx="6627962" cy="4641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CED0A053-5BBF-46D0-5B95-1868FE1A5CC0}"/>
              </a:ext>
            </a:extLst>
          </p:cNvPr>
          <p:cNvSpPr txBox="1"/>
          <p:nvPr/>
        </p:nvSpPr>
        <p:spPr>
          <a:xfrm>
            <a:off x="3869287" y="4954999"/>
            <a:ext cx="50809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600" b="1" dirty="0"/>
              <a:t>Surcroit de travail pour les équipes en place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600" b="1" dirty="0"/>
              <a:t>Dégradation des conditions de travail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600" b="1" dirty="0"/>
              <a:t>Qualité de soins altérée</a:t>
            </a:r>
          </a:p>
        </p:txBody>
      </p:sp>
    </p:spTree>
    <p:extLst>
      <p:ext uri="{BB962C8B-B14F-4D97-AF65-F5344CB8AC3E}">
        <p14:creationId xmlns:p14="http://schemas.microsoft.com/office/powerpoint/2010/main" val="257966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00E82F2-E61B-A210-E3F3-5ED548F2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27-11-24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8EAB44-FE0F-54EA-62F0-699AC410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www.bluemind-formation.com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AA7B27-DAF9-38E5-787A-973AD3C5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511F-B82B-42F0-BA3D-5A6DDE3C5F01}" type="slidenum">
              <a:rPr lang="fr-BE" smtClean="0"/>
              <a:t>6</a:t>
            </a:fld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8C3D3F-AD6E-7CB9-FB65-292E8016161A}"/>
              </a:ext>
            </a:extLst>
          </p:cNvPr>
          <p:cNvSpPr txBox="1"/>
          <p:nvPr/>
        </p:nvSpPr>
        <p:spPr>
          <a:xfrm>
            <a:off x="2493034" y="465979"/>
            <a:ext cx="417790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Que faire? </a:t>
            </a:r>
            <a:endParaRPr lang="fr-BE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672E83-1120-93B7-610D-35C7750915F0}"/>
              </a:ext>
            </a:extLst>
          </p:cNvPr>
          <p:cNvSpPr txBox="1"/>
          <p:nvPr/>
        </p:nvSpPr>
        <p:spPr>
          <a:xfrm>
            <a:off x="2128363" y="1927775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Que dit la loi?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727AE30-64B1-F0D8-17FF-56CE0A5CF18C}"/>
              </a:ext>
            </a:extLst>
          </p:cNvPr>
          <p:cNvSpPr txBox="1"/>
          <p:nvPr/>
        </p:nvSpPr>
        <p:spPr>
          <a:xfrm>
            <a:off x="5188023" y="1950716"/>
            <a:ext cx="2516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Que conseille la science?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6D1FBFC4-A235-ECC8-F01C-DEAEB2020E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182104"/>
              </p:ext>
            </p:extLst>
          </p:nvPr>
        </p:nvGraphicFramePr>
        <p:xfrm>
          <a:off x="2128362" y="2484407"/>
          <a:ext cx="5562393" cy="363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51C4566-513B-7E42-CE12-98A9F256220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2871515" y="1373777"/>
            <a:ext cx="1700485" cy="5539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B58FFDA-C94A-DF9B-9161-2DCBFF48D729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572000" y="1373777"/>
            <a:ext cx="1874381" cy="5769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766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5585</TotalTime>
  <Words>286</Words>
  <Application>Microsoft Office PowerPoint</Application>
  <PresentationFormat>Affichage à l'écran (4:3)</PresentationFormat>
  <Paragraphs>57</Paragraphs>
  <Slides>6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Feuille de calcul Microsoft Excel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Etre un manager motivant et épanouissant pour mon équipe</dc:title>
  <dc:creator>Catherine Schwennicke</dc:creator>
  <cp:lastModifiedBy>patrick van male</cp:lastModifiedBy>
  <cp:revision>154</cp:revision>
  <dcterms:created xsi:type="dcterms:W3CDTF">2018-02-08T21:26:44Z</dcterms:created>
  <dcterms:modified xsi:type="dcterms:W3CDTF">2024-11-27T06:44:06Z</dcterms:modified>
</cp:coreProperties>
</file>